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4"/>
  </p:notesMasterIdLst>
  <p:sldIdLst>
    <p:sldId id="508" r:id="rId2"/>
    <p:sldId id="263" r:id="rId3"/>
    <p:sldId id="506" r:id="rId4"/>
    <p:sldId id="265" r:id="rId5"/>
    <p:sldId id="278" r:id="rId6"/>
    <p:sldId id="288" r:id="rId7"/>
    <p:sldId id="279" r:id="rId8"/>
    <p:sldId id="287" r:id="rId9"/>
    <p:sldId id="285" r:id="rId10"/>
    <p:sldId id="286" r:id="rId11"/>
    <p:sldId id="352" r:id="rId12"/>
    <p:sldId id="280" r:id="rId13"/>
    <p:sldId id="289" r:id="rId14"/>
    <p:sldId id="290" r:id="rId15"/>
    <p:sldId id="291" r:id="rId16"/>
    <p:sldId id="295" r:id="rId17"/>
    <p:sldId id="292" r:id="rId18"/>
    <p:sldId id="305" r:id="rId19"/>
    <p:sldId id="293" r:id="rId20"/>
    <p:sldId id="296" r:id="rId21"/>
    <p:sldId id="294" r:id="rId22"/>
    <p:sldId id="297" r:id="rId23"/>
    <p:sldId id="298" r:id="rId24"/>
    <p:sldId id="300" r:id="rId25"/>
    <p:sldId id="302" r:id="rId26"/>
    <p:sldId id="301" r:id="rId27"/>
    <p:sldId id="304" r:id="rId28"/>
    <p:sldId id="303" r:id="rId29"/>
    <p:sldId id="299" r:id="rId30"/>
    <p:sldId id="306" r:id="rId31"/>
    <p:sldId id="307" r:id="rId32"/>
    <p:sldId id="308" r:id="rId33"/>
    <p:sldId id="309" r:id="rId34"/>
    <p:sldId id="509" r:id="rId35"/>
    <p:sldId id="332" r:id="rId36"/>
    <p:sldId id="341" r:id="rId37"/>
    <p:sldId id="335" r:id="rId38"/>
    <p:sldId id="510" r:id="rId39"/>
    <p:sldId id="342" r:id="rId40"/>
    <p:sldId id="333" r:id="rId41"/>
    <p:sldId id="340" r:id="rId42"/>
    <p:sldId id="343" r:id="rId43"/>
    <p:sldId id="334" r:id="rId44"/>
    <p:sldId id="511" r:id="rId45"/>
    <p:sldId id="338" r:id="rId46"/>
    <p:sldId id="339" r:id="rId47"/>
    <p:sldId id="344" r:id="rId48"/>
    <p:sldId id="512" r:id="rId49"/>
    <p:sldId id="345" r:id="rId50"/>
    <p:sldId id="347" r:id="rId51"/>
    <p:sldId id="348" r:id="rId52"/>
    <p:sldId id="513" r:id="rId53"/>
    <p:sldId id="336" r:id="rId54"/>
    <p:sldId id="337" r:id="rId55"/>
    <p:sldId id="349" r:id="rId56"/>
    <p:sldId id="351" r:id="rId57"/>
    <p:sldId id="310" r:id="rId58"/>
    <p:sldId id="270" r:id="rId59"/>
    <p:sldId id="312" r:id="rId60"/>
    <p:sldId id="315" r:id="rId61"/>
    <p:sldId id="313" r:id="rId62"/>
    <p:sldId id="314" r:id="rId63"/>
    <p:sldId id="316" r:id="rId64"/>
    <p:sldId id="329" r:id="rId65"/>
    <p:sldId id="318" r:id="rId66"/>
    <p:sldId id="319" r:id="rId67"/>
    <p:sldId id="317" r:id="rId68"/>
    <p:sldId id="321" r:id="rId69"/>
    <p:sldId id="320" r:id="rId70"/>
    <p:sldId id="324" r:id="rId71"/>
    <p:sldId id="325" r:id="rId72"/>
    <p:sldId id="327" r:id="rId73"/>
    <p:sldId id="328" r:id="rId74"/>
    <p:sldId id="330" r:id="rId75"/>
    <p:sldId id="331" r:id="rId76"/>
    <p:sldId id="353" r:id="rId77"/>
    <p:sldId id="355" r:id="rId78"/>
    <p:sldId id="356" r:id="rId79"/>
    <p:sldId id="357" r:id="rId80"/>
    <p:sldId id="358" r:id="rId81"/>
    <p:sldId id="354" r:id="rId82"/>
    <p:sldId id="311" r:id="rId83"/>
    <p:sldId id="359" r:id="rId84"/>
    <p:sldId id="362" r:id="rId85"/>
    <p:sldId id="360" r:id="rId86"/>
    <p:sldId id="363" r:id="rId87"/>
    <p:sldId id="364" r:id="rId88"/>
    <p:sldId id="365" r:id="rId89"/>
    <p:sldId id="366" r:id="rId90"/>
    <p:sldId id="361" r:id="rId91"/>
    <p:sldId id="368" r:id="rId92"/>
    <p:sldId id="369" r:id="rId93"/>
    <p:sldId id="367" r:id="rId94"/>
    <p:sldId id="370" r:id="rId95"/>
    <p:sldId id="371" r:id="rId96"/>
    <p:sldId id="372" r:id="rId97"/>
    <p:sldId id="373" r:id="rId98"/>
    <p:sldId id="376" r:id="rId99"/>
    <p:sldId id="374" r:id="rId100"/>
    <p:sldId id="375" r:id="rId101"/>
    <p:sldId id="377" r:id="rId102"/>
    <p:sldId id="505" r:id="rId10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10"/>
    <p:restoredTop sz="96327"/>
  </p:normalViewPr>
  <p:slideViewPr>
    <p:cSldViewPr snapToGrid="0">
      <p:cViewPr varScale="1">
        <p:scale>
          <a:sx n="152" d="100"/>
          <a:sy n="152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2025/4/14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During training, decoder output y hat at each decoding time step</a:t>
            </a:r>
          </a:p>
          <a:p>
            <a:r>
              <a:rPr kumimoji="1" lang="en-US" altLang="zh-TW" dirty="0"/>
              <a:t>With the ground truth input the produce the output token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B6FA3-6A5C-4F42-A62F-1E0AEA80CC2A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9475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4943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6416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6599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266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5879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8341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125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7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However, during testing, the output y hat at each time step will be directly feed to the next time step as input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4B6FA3-6A5C-4F42-A62F-1E0AEA80CC2A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948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535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8949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6433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27342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540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14856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614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4/14/25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4/14/25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4/14/25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4/14/25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9gcGDu93J9rFY1s5xvoFEX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0.png"/><Relationship Id="rId10" Type="http://schemas.openxmlformats.org/officeDocument/2006/relationships/image" Target="../media/image72.png"/><Relationship Id="rId4" Type="http://schemas.openxmlformats.org/officeDocument/2006/relationships/image" Target="../media/image59.png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3.png"/><Relationship Id="rId5" Type="http://schemas.openxmlformats.org/officeDocument/2006/relationships/image" Target="../media/image660.png"/><Relationship Id="rId10" Type="http://schemas.openxmlformats.org/officeDocument/2006/relationships/image" Target="../media/image72.png"/><Relationship Id="rId4" Type="http://schemas.openxmlformats.org/officeDocument/2006/relationships/image" Target="../media/image59.png"/><Relationship Id="rId9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78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8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2" Type="http://schemas.openxmlformats.org/officeDocument/2006/relationships/image" Target="../media/image81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86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24" Type="http://schemas.openxmlformats.org/officeDocument/2006/relationships/image" Target="../media/image95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4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9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5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6.png"/><Relationship Id="rId24" Type="http://schemas.openxmlformats.org/officeDocument/2006/relationships/image" Target="../media/image97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5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82.png"/><Relationship Id="rId18" Type="http://schemas.openxmlformats.org/officeDocument/2006/relationships/image" Target="../media/image88.png"/><Relationship Id="rId3" Type="http://schemas.openxmlformats.org/officeDocument/2006/relationships/image" Target="../media/image60.png"/><Relationship Id="rId21" Type="http://schemas.openxmlformats.org/officeDocument/2006/relationships/image" Target="../media/image92.png"/><Relationship Id="rId7" Type="http://schemas.openxmlformats.org/officeDocument/2006/relationships/image" Target="../media/image76.png"/><Relationship Id="rId12" Type="http://schemas.openxmlformats.org/officeDocument/2006/relationships/image" Target="../media/image80.png"/><Relationship Id="rId17" Type="http://schemas.openxmlformats.org/officeDocument/2006/relationships/image" Target="../media/image87.png"/><Relationship Id="rId2" Type="http://schemas.openxmlformats.org/officeDocument/2006/relationships/image" Target="../media/image91.png"/><Relationship Id="rId16" Type="http://schemas.openxmlformats.org/officeDocument/2006/relationships/image" Target="../media/image85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99.png"/><Relationship Id="rId24" Type="http://schemas.openxmlformats.org/officeDocument/2006/relationships/image" Target="../media/image100.png"/><Relationship Id="rId5" Type="http://schemas.openxmlformats.org/officeDocument/2006/relationships/image" Target="../media/image75.png"/><Relationship Id="rId15" Type="http://schemas.openxmlformats.org/officeDocument/2006/relationships/image" Target="../media/image84.png"/><Relationship Id="rId23" Type="http://schemas.openxmlformats.org/officeDocument/2006/relationships/image" Target="../media/image95.png"/><Relationship Id="rId10" Type="http://schemas.openxmlformats.org/officeDocument/2006/relationships/image" Target="../media/image78.png"/><Relationship Id="rId19" Type="http://schemas.openxmlformats.org/officeDocument/2006/relationships/image" Target="../media/image89.png"/><Relationship Id="rId4" Type="http://schemas.openxmlformats.org/officeDocument/2006/relationships/image" Target="../media/image59.png"/><Relationship Id="rId9" Type="http://schemas.openxmlformats.org/officeDocument/2006/relationships/image" Target="../media/image77.png"/><Relationship Id="rId14" Type="http://schemas.openxmlformats.org/officeDocument/2006/relationships/image" Target="../media/image83.png"/><Relationship Id="rId22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0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3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Decoding</a:t>
            </a:r>
            <a:r>
              <a:rPr kumimoji="1" lang="zh-TW" altLang="en-US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Strategies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2025/03/31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NLP_0331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8F3B46-2E5F-463F-5DE5-EEA328856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CBC92-F134-0540-8676-38FF7533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Teacher Forcing – Testing Time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5BCECF-4DEC-5D4F-B1A8-5D6FE667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10</a:t>
            </a:fld>
            <a:endParaRPr kumimoji="1" lang="zh-TW" altLang="en-US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75851F64-08AB-AD44-99A1-CAD187DBDF2A}"/>
              </a:ext>
            </a:extLst>
          </p:cNvPr>
          <p:cNvSpPr txBox="1"/>
          <p:nvPr/>
        </p:nvSpPr>
        <p:spPr>
          <a:xfrm>
            <a:off x="1313682" y="1908237"/>
            <a:ext cx="266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solidFill>
                  <a:srgbClr val="FF0000"/>
                </a:solidFill>
              </a:rPr>
              <a:t>During testing: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0287673B-ECCD-8449-BED4-A3F511F56C09}"/>
              </a:ext>
            </a:extLst>
          </p:cNvPr>
          <p:cNvSpPr/>
          <p:nvPr/>
        </p:nvSpPr>
        <p:spPr>
          <a:xfrm>
            <a:off x="1313682" y="4182868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7E40B88B-DEF5-0445-B31B-4A6E98DDE3E5}"/>
              </a:ext>
            </a:extLst>
          </p:cNvPr>
          <p:cNvSpPr txBox="1"/>
          <p:nvPr/>
        </p:nvSpPr>
        <p:spPr>
          <a:xfrm>
            <a:off x="1365211" y="5985257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375DFBA1-2FD4-EC41-9A7C-F93C7160DA4E}"/>
              </a:ext>
            </a:extLst>
          </p:cNvPr>
          <p:cNvCxnSpPr>
            <a:cxnSpLocks/>
          </p:cNvCxnSpPr>
          <p:nvPr/>
        </p:nvCxnSpPr>
        <p:spPr>
          <a:xfrm flipV="1">
            <a:off x="1677723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28C08EB6-DB4E-D843-B51C-7BBF2755AB9F}"/>
              </a:ext>
            </a:extLst>
          </p:cNvPr>
          <p:cNvCxnSpPr>
            <a:cxnSpLocks/>
          </p:cNvCxnSpPr>
          <p:nvPr/>
        </p:nvCxnSpPr>
        <p:spPr>
          <a:xfrm flipV="1">
            <a:off x="2400138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A909D22B-434B-AD44-9B2F-EC93BD1C53C7}"/>
              </a:ext>
            </a:extLst>
          </p:cNvPr>
          <p:cNvCxnSpPr>
            <a:cxnSpLocks/>
          </p:cNvCxnSpPr>
          <p:nvPr/>
        </p:nvCxnSpPr>
        <p:spPr>
          <a:xfrm flipV="1">
            <a:off x="5327413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4A58823A-BEC9-F141-81F6-F8051D423454}"/>
              </a:ext>
            </a:extLst>
          </p:cNvPr>
          <p:cNvCxnSpPr>
            <a:cxnSpLocks/>
          </p:cNvCxnSpPr>
          <p:nvPr/>
        </p:nvCxnSpPr>
        <p:spPr>
          <a:xfrm flipV="1">
            <a:off x="4604998" y="386953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27DA5170-49EF-0B43-B28B-0B57A773E828}"/>
              </a:ext>
            </a:extLst>
          </p:cNvPr>
          <p:cNvSpPr/>
          <p:nvPr/>
        </p:nvSpPr>
        <p:spPr>
          <a:xfrm>
            <a:off x="1400119" y="5527284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93072D1-B430-814D-A9F5-015836087991}"/>
              </a:ext>
            </a:extLst>
          </p:cNvPr>
          <p:cNvCxnSpPr>
            <a:cxnSpLocks/>
          </p:cNvCxnSpPr>
          <p:nvPr/>
        </p:nvCxnSpPr>
        <p:spPr>
          <a:xfrm flipV="1">
            <a:off x="1677723" y="52257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CB6C364B-2F8B-1B43-9AFB-FDDF0556A0D7}"/>
              </a:ext>
            </a:extLst>
          </p:cNvPr>
          <p:cNvCxnSpPr>
            <a:cxnSpLocks/>
          </p:cNvCxnSpPr>
          <p:nvPr/>
        </p:nvCxnSpPr>
        <p:spPr>
          <a:xfrm flipV="1">
            <a:off x="2400137" y="52257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32317DE1-8ABD-FF46-B4AC-9B507AD08A00}"/>
              </a:ext>
            </a:extLst>
          </p:cNvPr>
          <p:cNvCxnSpPr>
            <a:cxnSpLocks/>
          </p:cNvCxnSpPr>
          <p:nvPr/>
        </p:nvCxnSpPr>
        <p:spPr>
          <a:xfrm flipV="1">
            <a:off x="4604997" y="522222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4CE9547-46BC-A943-91C2-2BDFB2948DF5}"/>
              </a:ext>
            </a:extLst>
          </p:cNvPr>
          <p:cNvCxnSpPr>
            <a:cxnSpLocks/>
          </p:cNvCxnSpPr>
          <p:nvPr/>
        </p:nvCxnSpPr>
        <p:spPr>
          <a:xfrm flipV="1">
            <a:off x="5327411" y="522222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8AB5402-A827-494E-A112-D3F1DCB0844E}"/>
              </a:ext>
            </a:extLst>
          </p:cNvPr>
          <p:cNvSpPr txBox="1"/>
          <p:nvPr/>
        </p:nvSpPr>
        <p:spPr>
          <a:xfrm>
            <a:off x="3179078" y="5418500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圓角矩形 91">
                <a:extLst>
                  <a:ext uri="{FF2B5EF4-FFF2-40B4-BE49-F238E27FC236}">
                    <a16:creationId xmlns:a16="http://schemas.microsoft.com/office/drawing/2014/main" id="{49869F45-A712-194B-82CB-772B6B029F44}"/>
                  </a:ext>
                </a:extLst>
              </p:cNvPr>
              <p:cNvSpPr/>
              <p:nvPr/>
            </p:nvSpPr>
            <p:spPr>
              <a:xfrm>
                <a:off x="4330087" y="3357605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2" name="圓角矩形 91">
                <a:extLst>
                  <a:ext uri="{FF2B5EF4-FFF2-40B4-BE49-F238E27FC236}">
                    <a16:creationId xmlns:a16="http://schemas.microsoft.com/office/drawing/2014/main" id="{49869F45-A712-194B-82CB-772B6B029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087" y="3357605"/>
                <a:ext cx="555203" cy="465105"/>
              </a:xfrm>
              <a:prstGeom prst="roundRect">
                <a:avLst/>
              </a:prstGeom>
              <a:blipFill>
                <a:blip r:embed="rId3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圓角矩形 92">
                <a:extLst>
                  <a:ext uri="{FF2B5EF4-FFF2-40B4-BE49-F238E27FC236}">
                    <a16:creationId xmlns:a16="http://schemas.microsoft.com/office/drawing/2014/main" id="{AA39E56D-0579-CE48-BBEF-705C5FC33294}"/>
                  </a:ext>
                </a:extLst>
              </p:cNvPr>
              <p:cNvSpPr/>
              <p:nvPr/>
            </p:nvSpPr>
            <p:spPr>
              <a:xfrm>
                <a:off x="5052501" y="3355540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3" name="圓角矩形 92">
                <a:extLst>
                  <a:ext uri="{FF2B5EF4-FFF2-40B4-BE49-F238E27FC236}">
                    <a16:creationId xmlns:a16="http://schemas.microsoft.com/office/drawing/2014/main" id="{AA39E56D-0579-CE48-BBEF-705C5FC33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355540"/>
                <a:ext cx="555203" cy="4651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圓角矩形 93">
                <a:extLst>
                  <a:ext uri="{FF2B5EF4-FFF2-40B4-BE49-F238E27FC236}">
                    <a16:creationId xmlns:a16="http://schemas.microsoft.com/office/drawing/2014/main" id="{319B7B34-E254-FE43-A6BF-19764741CE85}"/>
                  </a:ext>
                </a:extLst>
              </p:cNvPr>
              <p:cNvSpPr/>
              <p:nvPr/>
            </p:nvSpPr>
            <p:spPr>
              <a:xfrm>
                <a:off x="1400119" y="3344948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4" name="圓角矩形 93">
                <a:extLst>
                  <a:ext uri="{FF2B5EF4-FFF2-40B4-BE49-F238E27FC236}">
                    <a16:creationId xmlns:a16="http://schemas.microsoft.com/office/drawing/2014/main" id="{319B7B34-E254-FE43-A6BF-19764741CE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19" y="3344948"/>
                <a:ext cx="555203" cy="4651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圓角矩形 94">
                <a:extLst>
                  <a:ext uri="{FF2B5EF4-FFF2-40B4-BE49-F238E27FC236}">
                    <a16:creationId xmlns:a16="http://schemas.microsoft.com/office/drawing/2014/main" id="{97CC34E6-D2D5-A048-9609-DDD49058FB73}"/>
                  </a:ext>
                </a:extLst>
              </p:cNvPr>
              <p:cNvSpPr/>
              <p:nvPr/>
            </p:nvSpPr>
            <p:spPr>
              <a:xfrm>
                <a:off x="2129173" y="335476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圓角矩形 94">
                <a:extLst>
                  <a:ext uri="{FF2B5EF4-FFF2-40B4-BE49-F238E27FC236}">
                    <a16:creationId xmlns:a16="http://schemas.microsoft.com/office/drawing/2014/main" id="{97CC34E6-D2D5-A048-9609-DDD49058FB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73" y="3354764"/>
                <a:ext cx="555203" cy="4651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圓角矩形 95">
                <a:extLst>
                  <a:ext uri="{FF2B5EF4-FFF2-40B4-BE49-F238E27FC236}">
                    <a16:creationId xmlns:a16="http://schemas.microsoft.com/office/drawing/2014/main" id="{998D21DD-5B44-0143-BB82-4FE5417E7B4A}"/>
                  </a:ext>
                </a:extLst>
              </p:cNvPr>
              <p:cNvSpPr/>
              <p:nvPr/>
            </p:nvSpPr>
            <p:spPr>
              <a:xfrm>
                <a:off x="2119314" y="55272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圓角矩形 95">
                <a:extLst>
                  <a:ext uri="{FF2B5EF4-FFF2-40B4-BE49-F238E27FC236}">
                    <a16:creationId xmlns:a16="http://schemas.microsoft.com/office/drawing/2014/main" id="{998D21DD-5B44-0143-BB82-4FE5417E7B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314" y="5527284"/>
                <a:ext cx="555203" cy="465105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圓角矩形 96">
                <a:extLst>
                  <a:ext uri="{FF2B5EF4-FFF2-40B4-BE49-F238E27FC236}">
                    <a16:creationId xmlns:a16="http://schemas.microsoft.com/office/drawing/2014/main" id="{350AE83B-9D23-584B-BCAA-989124E37F49}"/>
                  </a:ext>
                </a:extLst>
              </p:cNvPr>
              <p:cNvSpPr/>
              <p:nvPr/>
            </p:nvSpPr>
            <p:spPr>
              <a:xfrm>
                <a:off x="4322280" y="55272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圓角矩形 96">
                <a:extLst>
                  <a:ext uri="{FF2B5EF4-FFF2-40B4-BE49-F238E27FC236}">
                    <a16:creationId xmlns:a16="http://schemas.microsoft.com/office/drawing/2014/main" id="{350AE83B-9D23-584B-BCAA-989124E37F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280" y="5527284"/>
                <a:ext cx="555203" cy="465105"/>
              </a:xfrm>
              <a:prstGeom prst="roundRect">
                <a:avLst/>
              </a:prstGeom>
              <a:blipFill>
                <a:blip r:embed="rId8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圓角矩形 97">
                <a:extLst>
                  <a:ext uri="{FF2B5EF4-FFF2-40B4-BE49-F238E27FC236}">
                    <a16:creationId xmlns:a16="http://schemas.microsoft.com/office/drawing/2014/main" id="{C5E98198-9B43-1D40-987A-F8BE64B81451}"/>
                  </a:ext>
                </a:extLst>
              </p:cNvPr>
              <p:cNvSpPr/>
              <p:nvPr/>
            </p:nvSpPr>
            <p:spPr>
              <a:xfrm>
                <a:off x="5044692" y="55272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8" name="圓角矩形 97">
                <a:extLst>
                  <a:ext uri="{FF2B5EF4-FFF2-40B4-BE49-F238E27FC236}">
                    <a16:creationId xmlns:a16="http://schemas.microsoft.com/office/drawing/2014/main" id="{C5E98198-9B43-1D40-987A-F8BE64B814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692" y="5527284"/>
                <a:ext cx="555203" cy="465105"/>
              </a:xfrm>
              <a:prstGeom prst="roundRect">
                <a:avLst/>
              </a:prstGeom>
              <a:blipFill>
                <a:blip r:embed="rId9"/>
                <a:stretch>
                  <a:fillRect l="-638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9B5575B0-141B-7B40-A9B9-47C8C0D1B0D4}"/>
              </a:ext>
            </a:extLst>
          </p:cNvPr>
          <p:cNvCxnSpPr/>
          <p:nvPr/>
        </p:nvCxnSpPr>
        <p:spPr>
          <a:xfrm>
            <a:off x="1946037" y="3878115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F7398AD7-B04F-B941-AF8E-BE396B421370}"/>
              </a:ext>
            </a:extLst>
          </p:cNvPr>
          <p:cNvCxnSpPr/>
          <p:nvPr/>
        </p:nvCxnSpPr>
        <p:spPr>
          <a:xfrm>
            <a:off x="2664758" y="3923924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673E9BEA-BE81-234F-8653-E7F83617449F}"/>
              </a:ext>
            </a:extLst>
          </p:cNvPr>
          <p:cNvCxnSpPr/>
          <p:nvPr/>
        </p:nvCxnSpPr>
        <p:spPr>
          <a:xfrm>
            <a:off x="4096363" y="3878114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FB520371-17D5-2441-B981-EFC973D77CBF}"/>
              </a:ext>
            </a:extLst>
          </p:cNvPr>
          <p:cNvCxnSpPr/>
          <p:nvPr/>
        </p:nvCxnSpPr>
        <p:spPr>
          <a:xfrm>
            <a:off x="4874584" y="3912296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01573A0C-CA9C-1E42-AE35-1CCAF17A97D7}"/>
              </a:ext>
            </a:extLst>
          </p:cNvPr>
          <p:cNvSpPr txBox="1"/>
          <p:nvPr/>
        </p:nvSpPr>
        <p:spPr>
          <a:xfrm>
            <a:off x="3176696" y="3278079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2CB24DD4-EC8B-DA4A-B588-E038060FC25A}"/>
              </a:ext>
            </a:extLst>
          </p:cNvPr>
          <p:cNvSpPr txBox="1"/>
          <p:nvPr/>
        </p:nvSpPr>
        <p:spPr>
          <a:xfrm>
            <a:off x="2626420" y="2708047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Output sequence</a:t>
            </a:r>
            <a:endParaRPr kumimoji="1"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265B0A-197C-71A6-1D88-26C3AD0A3956}"/>
              </a:ext>
            </a:extLst>
          </p:cNvPr>
          <p:cNvSpPr txBox="1"/>
          <p:nvPr/>
        </p:nvSpPr>
        <p:spPr>
          <a:xfrm>
            <a:off x="6531001" y="2630625"/>
            <a:ext cx="4363748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Advantage: stabilize training and increase performance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Question: </a:t>
            </a:r>
            <a:r>
              <a:rPr kumimoji="1" lang="en-US" altLang="zh-TW" sz="2400" dirty="0">
                <a:solidFill>
                  <a:srgbClr val="FF0000"/>
                </a:solidFill>
              </a:rPr>
              <a:t>How does the next word be determined?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3259A14-1172-B72F-82A9-5F2F4666875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641725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4A54B-F7D4-5647-A05C-0123FF8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Final Step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D5C75F-81B6-F180-5A13-3644DFBE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86A12F-A350-C53A-821A-8056CF12C12B}"/>
              </a:ext>
            </a:extLst>
          </p:cNvPr>
          <p:cNvSpPr txBox="1"/>
          <p:nvPr/>
        </p:nvSpPr>
        <p:spPr>
          <a:xfrm>
            <a:off x="1097280" y="1805940"/>
            <a:ext cx="900684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Step 4: Fine-tune the model (trained from Step 3) on the </a:t>
            </a:r>
            <a:r>
              <a:rPr kumimoji="1" lang="en-US" altLang="zh-TW" sz="2400" dirty="0">
                <a:solidFill>
                  <a:srgbClr val="FF0000"/>
                </a:solidFill>
              </a:rPr>
              <a:t>&lt;Reference, Candidate ,Rating&gt; data</a:t>
            </a:r>
            <a:r>
              <a:rPr kumimoji="1" lang="en-US" altLang="zh-TW" sz="2400" dirty="0"/>
              <a:t> using the regression loss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</a:t>
            </a:r>
            <a:r>
              <a:rPr kumimoji="1" lang="en-US" altLang="zh-TW" sz="2400" dirty="0">
                <a:solidFill>
                  <a:srgbClr val="FF0000"/>
                </a:solidFill>
              </a:rPr>
              <a:t>&lt;Reference, Candidate ,Rating&gt; data </a:t>
            </a:r>
            <a:r>
              <a:rPr kumimoji="1" lang="en-US" altLang="zh-TW" sz="2400" dirty="0"/>
              <a:t>include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WMT (machine translation task)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WebNLG</a:t>
            </a:r>
            <a:r>
              <a:rPr kumimoji="1" lang="en-US" altLang="zh-TW" sz="2400" dirty="0"/>
              <a:t> (for general text generation)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AA8719-F1CF-B6BB-2AB9-94E077AE35C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5216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CD5B3-86A1-E553-E651-09F058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Summary of BLEURT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630D88-DCD3-5C78-6CAC-F26A0D91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306285-D415-5637-1CDF-FA30D89999C7}"/>
              </a:ext>
            </a:extLst>
          </p:cNvPr>
          <p:cNvSpPr txBox="1"/>
          <p:nvPr/>
        </p:nvSpPr>
        <p:spPr>
          <a:xfrm>
            <a:off x="1097280" y="1805940"/>
            <a:ext cx="978408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approach uses (continual) pre-training and fine-tuning to create a learned evaluation metric for machine translation and general NLG.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According to the paper, BLEURT is better aligned to human ratings then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should work for text summarization, but the authors did not test it.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04A3E9-81AB-532A-8BCA-84F2CB162916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112B541-3D48-CBF4-0F54-14E9F385C3FC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1415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008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Decoding Strategies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919598-F59B-45C4-7FB7-8DF7C89F5441}"/>
              </a:ext>
            </a:extLst>
          </p:cNvPr>
          <p:cNvSpPr txBox="1"/>
          <p:nvPr/>
        </p:nvSpPr>
        <p:spPr>
          <a:xfrm>
            <a:off x="4785362" y="2205990"/>
            <a:ext cx="374904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Beam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Top-k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Top-p Sampling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1209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AF15D-D741-F37D-5052-0CD3B56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Greedy Decoding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B77902-BEE6-BEEF-7CEE-D3FCF61B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132690B-9236-67B2-F48F-79EEABD102C9}"/>
              </a:ext>
            </a:extLst>
          </p:cNvPr>
          <p:cNvSpPr/>
          <p:nvPr/>
        </p:nvSpPr>
        <p:spPr>
          <a:xfrm>
            <a:off x="3879329" y="4271647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FD41496-3B9F-B583-407F-DC425B1486BB}"/>
              </a:ext>
            </a:extLst>
          </p:cNvPr>
          <p:cNvSpPr txBox="1"/>
          <p:nvPr/>
        </p:nvSpPr>
        <p:spPr>
          <a:xfrm>
            <a:off x="4040690" y="6086999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38097AD-3269-A0E5-9011-EC69C9E3EC2C}"/>
              </a:ext>
            </a:extLst>
          </p:cNvPr>
          <p:cNvCxnSpPr>
            <a:cxnSpLocks/>
          </p:cNvCxnSpPr>
          <p:nvPr/>
        </p:nvCxnSpPr>
        <p:spPr>
          <a:xfrm flipV="1">
            <a:off x="4335263" y="3971275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1E477DB-0D4C-5F1B-BA63-B25A855350E3}"/>
              </a:ext>
            </a:extLst>
          </p:cNvPr>
          <p:cNvCxnSpPr>
            <a:cxnSpLocks/>
          </p:cNvCxnSpPr>
          <p:nvPr/>
        </p:nvCxnSpPr>
        <p:spPr>
          <a:xfrm flipV="1">
            <a:off x="5522012" y="395831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FD095249-E731-A204-2683-1416A980F37A}"/>
              </a:ext>
            </a:extLst>
          </p:cNvPr>
          <p:cNvCxnSpPr>
            <a:cxnSpLocks/>
          </p:cNvCxnSpPr>
          <p:nvPr/>
        </p:nvCxnSpPr>
        <p:spPr>
          <a:xfrm flipV="1">
            <a:off x="7884034" y="395831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DCB09DE-3C94-0EA7-BDC0-D6C3FDE6CD7A}"/>
              </a:ext>
            </a:extLst>
          </p:cNvPr>
          <p:cNvCxnSpPr>
            <a:cxnSpLocks/>
          </p:cNvCxnSpPr>
          <p:nvPr/>
        </p:nvCxnSpPr>
        <p:spPr>
          <a:xfrm flipV="1">
            <a:off x="6703023" y="395831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FC6FFAA-D2BD-DF24-8B6A-C7BB1C1D1C57}"/>
              </a:ext>
            </a:extLst>
          </p:cNvPr>
          <p:cNvSpPr/>
          <p:nvPr/>
        </p:nvSpPr>
        <p:spPr>
          <a:xfrm>
            <a:off x="4057661" y="5629026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E14E2C0F-1BCE-3797-DC2C-302DA3AAD939}"/>
              </a:ext>
            </a:extLst>
          </p:cNvPr>
          <p:cNvCxnSpPr>
            <a:cxnSpLocks/>
          </p:cNvCxnSpPr>
          <p:nvPr/>
        </p:nvCxnSpPr>
        <p:spPr>
          <a:xfrm flipV="1">
            <a:off x="4335263" y="5327461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55F93677-66BC-8770-EB13-0BBEC8A21C70}"/>
              </a:ext>
            </a:extLst>
          </p:cNvPr>
          <p:cNvCxnSpPr>
            <a:cxnSpLocks/>
          </p:cNvCxnSpPr>
          <p:nvPr/>
        </p:nvCxnSpPr>
        <p:spPr>
          <a:xfrm flipV="1">
            <a:off x="5522012" y="531449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87A1A18-560A-F74B-B3D5-F4609670CA48}"/>
              </a:ext>
            </a:extLst>
          </p:cNvPr>
          <p:cNvCxnSpPr>
            <a:cxnSpLocks/>
          </p:cNvCxnSpPr>
          <p:nvPr/>
        </p:nvCxnSpPr>
        <p:spPr>
          <a:xfrm flipV="1">
            <a:off x="6703023" y="531100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1C79BD7-6DDF-9E8F-8790-2150E0C2D11A}"/>
              </a:ext>
            </a:extLst>
          </p:cNvPr>
          <p:cNvCxnSpPr>
            <a:cxnSpLocks/>
          </p:cNvCxnSpPr>
          <p:nvPr/>
        </p:nvCxnSpPr>
        <p:spPr>
          <a:xfrm flipV="1">
            <a:off x="7884034" y="531100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F897EA2B-4E8B-50DB-FD88-B60A5C472BAA}"/>
                  </a:ext>
                </a:extLst>
              </p:cNvPr>
              <p:cNvSpPr/>
              <p:nvPr/>
            </p:nvSpPr>
            <p:spPr>
              <a:xfrm>
                <a:off x="6425422" y="344638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F897EA2B-4E8B-50DB-FD88-B60A5C472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5422" y="3446384"/>
                <a:ext cx="555203" cy="46510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878679A7-58AE-94D4-C2C8-0D5A34C9EE2C}"/>
                  </a:ext>
                </a:extLst>
              </p:cNvPr>
              <p:cNvSpPr/>
              <p:nvPr/>
            </p:nvSpPr>
            <p:spPr>
              <a:xfrm>
                <a:off x="7606433" y="3444319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878679A7-58AE-94D4-C2C8-0D5A34C9E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433" y="3444319"/>
                <a:ext cx="555203" cy="46510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EE464465-D429-1874-2758-3882086BAD8B}"/>
                  </a:ext>
                </a:extLst>
              </p:cNvPr>
              <p:cNvSpPr/>
              <p:nvPr/>
            </p:nvSpPr>
            <p:spPr>
              <a:xfrm>
                <a:off x="4057662" y="3446690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EE464465-D429-1874-2758-3882086BA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662" y="3446690"/>
                <a:ext cx="555203" cy="4651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30D846B2-592A-039D-C15A-CE8F4242A0EF}"/>
                  </a:ext>
                </a:extLst>
              </p:cNvPr>
              <p:cNvSpPr/>
              <p:nvPr/>
            </p:nvSpPr>
            <p:spPr>
              <a:xfrm>
                <a:off x="5244411" y="3443543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icrosoft JhengHei" panose="020B0604030504040204" pitchFamily="34" charset="-12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30D846B2-592A-039D-C15A-CE8F4242A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411" y="3443543"/>
                <a:ext cx="555203" cy="4651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圓角矩形 21">
            <a:extLst>
              <a:ext uri="{FF2B5EF4-FFF2-40B4-BE49-F238E27FC236}">
                <a16:creationId xmlns:a16="http://schemas.microsoft.com/office/drawing/2014/main" id="{69DA415C-A72E-2F57-57DC-550CB973255F}"/>
              </a:ext>
            </a:extLst>
          </p:cNvPr>
          <p:cNvSpPr/>
          <p:nvPr/>
        </p:nvSpPr>
        <p:spPr>
          <a:xfrm>
            <a:off x="5244411" y="561606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45AD1568-A4A8-4F61-58DD-8E9373F7B829}"/>
              </a:ext>
            </a:extLst>
          </p:cNvPr>
          <p:cNvSpPr/>
          <p:nvPr/>
        </p:nvSpPr>
        <p:spPr>
          <a:xfrm>
            <a:off x="6425422" y="561606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BFA093A6-D652-FB9C-981F-6C1A9A6051B2}"/>
              </a:ext>
            </a:extLst>
          </p:cNvPr>
          <p:cNvSpPr/>
          <p:nvPr/>
        </p:nvSpPr>
        <p:spPr>
          <a:xfrm>
            <a:off x="7606433" y="561606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F3B3190-E72E-643D-93CB-608777666BD3}"/>
              </a:ext>
            </a:extLst>
          </p:cNvPr>
          <p:cNvCxnSpPr>
            <a:cxnSpLocks/>
          </p:cNvCxnSpPr>
          <p:nvPr/>
        </p:nvCxnSpPr>
        <p:spPr>
          <a:xfrm>
            <a:off x="4644494" y="2714370"/>
            <a:ext cx="564576" cy="282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F854194-AB48-F899-2268-7C0032F1FAA2}"/>
              </a:ext>
            </a:extLst>
          </p:cNvPr>
          <p:cNvSpPr txBox="1"/>
          <p:nvPr/>
        </p:nvSpPr>
        <p:spPr>
          <a:xfrm>
            <a:off x="5182128" y="1770966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Output sequence</a:t>
            </a:r>
            <a:endParaRPr kumimoji="1" lang="zh-TW" altLang="en-US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2320F57-7B44-9078-4A9B-FC659F9A264B}"/>
              </a:ext>
            </a:extLst>
          </p:cNvPr>
          <p:cNvSpPr txBox="1"/>
          <p:nvPr/>
        </p:nvSpPr>
        <p:spPr>
          <a:xfrm>
            <a:off x="1198484" y="1509798"/>
            <a:ext cx="3533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Example: I love reading books.</a:t>
            </a:r>
            <a:endParaRPr kumimoji="1" lang="zh-TW" altLang="en-US" sz="2000" b="1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EFCB5D60-D5EF-8A6E-A2E6-D9AD594279EB}"/>
              </a:ext>
            </a:extLst>
          </p:cNvPr>
          <p:cNvSpPr/>
          <p:nvPr/>
        </p:nvSpPr>
        <p:spPr>
          <a:xfrm>
            <a:off x="6425422" y="2219807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F506E2D5-48A0-CDB2-CBF6-9C1646EB4B43}"/>
                  </a:ext>
                </a:extLst>
              </p:cNvPr>
              <p:cNvSpPr/>
              <p:nvPr/>
            </p:nvSpPr>
            <p:spPr>
              <a:xfrm>
                <a:off x="7606433" y="2217742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TW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讀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F506E2D5-48A0-CDB2-CBF6-9C1646EB4B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433" y="2217742"/>
                <a:ext cx="555203" cy="4651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圓角矩形 41">
            <a:extLst>
              <a:ext uri="{FF2B5EF4-FFF2-40B4-BE49-F238E27FC236}">
                <a16:creationId xmlns:a16="http://schemas.microsoft.com/office/drawing/2014/main" id="{05B33106-FD84-0646-11B6-F80CB8D74ABD}"/>
              </a:ext>
            </a:extLst>
          </p:cNvPr>
          <p:cNvSpPr/>
          <p:nvPr/>
        </p:nvSpPr>
        <p:spPr>
          <a:xfrm>
            <a:off x="4057662" y="2220113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E091960A-A2E6-B145-F9F6-A6BB77E06E92}"/>
              </a:ext>
            </a:extLst>
          </p:cNvPr>
          <p:cNvSpPr/>
          <p:nvPr/>
        </p:nvSpPr>
        <p:spPr>
          <a:xfrm>
            <a:off x="5244411" y="2216966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0F9A47E1-8EB0-2A0E-83BE-D9122E413665}"/>
              </a:ext>
            </a:extLst>
          </p:cNvPr>
          <p:cNvCxnSpPr>
            <a:cxnSpLocks/>
          </p:cNvCxnSpPr>
          <p:nvPr/>
        </p:nvCxnSpPr>
        <p:spPr>
          <a:xfrm flipV="1">
            <a:off x="7884034" y="2699827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72EC96D5-E94C-AA10-B4B3-E0067EEA97CD}"/>
              </a:ext>
            </a:extLst>
          </p:cNvPr>
          <p:cNvCxnSpPr>
            <a:cxnSpLocks/>
          </p:cNvCxnSpPr>
          <p:nvPr/>
        </p:nvCxnSpPr>
        <p:spPr>
          <a:xfrm flipV="1">
            <a:off x="6703023" y="2699827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BB59BC2C-9D54-139F-361A-192F399CC0AB}"/>
              </a:ext>
            </a:extLst>
          </p:cNvPr>
          <p:cNvCxnSpPr>
            <a:cxnSpLocks/>
          </p:cNvCxnSpPr>
          <p:nvPr/>
        </p:nvCxnSpPr>
        <p:spPr>
          <a:xfrm flipV="1">
            <a:off x="5522012" y="2699827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29D14C3-8430-C7C0-EA57-F43A7D124FC6}"/>
              </a:ext>
            </a:extLst>
          </p:cNvPr>
          <p:cNvCxnSpPr>
            <a:cxnSpLocks/>
          </p:cNvCxnSpPr>
          <p:nvPr/>
        </p:nvCxnSpPr>
        <p:spPr>
          <a:xfrm flipV="1">
            <a:off x="4335263" y="2714370"/>
            <a:ext cx="0" cy="7291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CE894B40-1057-9F2B-5C8F-0FDFCE129E0B}"/>
              </a:ext>
            </a:extLst>
          </p:cNvPr>
          <p:cNvCxnSpPr>
            <a:cxnSpLocks/>
          </p:cNvCxnSpPr>
          <p:nvPr/>
        </p:nvCxnSpPr>
        <p:spPr>
          <a:xfrm>
            <a:off x="5891102" y="2714370"/>
            <a:ext cx="564576" cy="282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6F7C5FB3-7FB6-A748-E113-0544FCA41B65}"/>
              </a:ext>
            </a:extLst>
          </p:cNvPr>
          <p:cNvCxnSpPr>
            <a:cxnSpLocks/>
          </p:cNvCxnSpPr>
          <p:nvPr/>
        </p:nvCxnSpPr>
        <p:spPr>
          <a:xfrm>
            <a:off x="7102208" y="2714370"/>
            <a:ext cx="564576" cy="2827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68F4C68A-23A8-051E-6DFC-1BCFD51EFFBF}"/>
              </a:ext>
            </a:extLst>
          </p:cNvPr>
          <p:cNvSpPr txBox="1"/>
          <p:nvPr/>
        </p:nvSpPr>
        <p:spPr>
          <a:xfrm rot="16200000">
            <a:off x="3458549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B20CD42F-41A4-4CA0-EF42-A47007323B50}"/>
              </a:ext>
            </a:extLst>
          </p:cNvPr>
          <p:cNvSpPr txBox="1"/>
          <p:nvPr/>
        </p:nvSpPr>
        <p:spPr>
          <a:xfrm rot="16200000">
            <a:off x="4696597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34B5BDC-8E9A-2AD1-F854-0F6F33ECD713}"/>
              </a:ext>
            </a:extLst>
          </p:cNvPr>
          <p:cNvSpPr txBox="1"/>
          <p:nvPr/>
        </p:nvSpPr>
        <p:spPr>
          <a:xfrm rot="16200000">
            <a:off x="5918120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9DB70D5-1F42-DBE7-E4D1-623D03A8C975}"/>
              </a:ext>
            </a:extLst>
          </p:cNvPr>
          <p:cNvSpPr txBox="1"/>
          <p:nvPr/>
        </p:nvSpPr>
        <p:spPr>
          <a:xfrm rot="16200000">
            <a:off x="7099131" y="2846703"/>
            <a:ext cx="92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argmax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82D9CB8-6FF2-4ACE-7F00-2981B16642B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27497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BAF15D-D741-F37D-5052-0CD3B56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Greedy Decoding – Best Selection Process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B77902-BEE6-BEEF-7CEE-D3FCF61BA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0A8E3273-FC8A-98BD-44A0-BF774663A031}"/>
              </a:ext>
            </a:extLst>
          </p:cNvPr>
          <p:cNvCxnSpPr>
            <a:cxnSpLocks/>
          </p:cNvCxnSpPr>
          <p:nvPr/>
        </p:nvCxnSpPr>
        <p:spPr>
          <a:xfrm flipV="1">
            <a:off x="4045452" y="2937039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圓角矩形 35">
                <a:extLst>
                  <a:ext uri="{FF2B5EF4-FFF2-40B4-BE49-F238E27FC236}">
                    <a16:creationId xmlns:a16="http://schemas.microsoft.com/office/drawing/2014/main" id="{EBE704C4-90B7-BBFC-AD6A-5B55A963F59D}"/>
                  </a:ext>
                </a:extLst>
              </p:cNvPr>
              <p:cNvSpPr/>
              <p:nvPr/>
            </p:nvSpPr>
            <p:spPr>
              <a:xfrm>
                <a:off x="3708568" y="2248577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圓角矩形 35">
                <a:extLst>
                  <a:ext uri="{FF2B5EF4-FFF2-40B4-BE49-F238E27FC236}">
                    <a16:creationId xmlns:a16="http://schemas.microsoft.com/office/drawing/2014/main" id="{EBE704C4-90B7-BBFC-AD6A-5B55A963F5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8568" y="2248577"/>
                <a:ext cx="673768" cy="5715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C3DD05BC-408D-15CF-367F-EBC68C19A0F1}"/>
              </a:ext>
            </a:extLst>
          </p:cNvPr>
          <p:cNvSpPr/>
          <p:nvPr/>
        </p:nvSpPr>
        <p:spPr>
          <a:xfrm>
            <a:off x="5253926" y="2190099"/>
            <a:ext cx="1968284" cy="688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Classification Layer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6CFEE16F-B7DD-A69C-F46D-2C0E59EFF5DB}"/>
              </a:ext>
            </a:extLst>
          </p:cNvPr>
          <p:cNvCxnSpPr>
            <a:cxnSpLocks/>
          </p:cNvCxnSpPr>
          <p:nvPr/>
        </p:nvCxnSpPr>
        <p:spPr>
          <a:xfrm>
            <a:off x="4505426" y="2534327"/>
            <a:ext cx="6376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圓角矩形 45">
                <a:extLst>
                  <a:ext uri="{FF2B5EF4-FFF2-40B4-BE49-F238E27FC236}">
                    <a16:creationId xmlns:a16="http://schemas.microsoft.com/office/drawing/2014/main" id="{D4FD71D0-E89A-6BEE-64F4-D9B1F1C3B80D}"/>
                  </a:ext>
                </a:extLst>
              </p:cNvPr>
              <p:cNvSpPr/>
              <p:nvPr/>
            </p:nvSpPr>
            <p:spPr>
              <a:xfrm>
                <a:off x="5901184" y="3774412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TW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圓角矩形 45">
                <a:extLst>
                  <a:ext uri="{FF2B5EF4-FFF2-40B4-BE49-F238E27FC236}">
                    <a16:creationId xmlns:a16="http://schemas.microsoft.com/office/drawing/2014/main" id="{D4FD71D0-E89A-6BEE-64F4-D9B1F1C3B8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184" y="3774412"/>
                <a:ext cx="673768" cy="5715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FC6FC51D-ABFC-FAF4-BC76-B13F9DCDB93D}"/>
              </a:ext>
            </a:extLst>
          </p:cNvPr>
          <p:cNvSpPr txBox="1"/>
          <p:nvPr/>
        </p:nvSpPr>
        <p:spPr>
          <a:xfrm>
            <a:off x="4990466" y="3339579"/>
            <a:ext cx="249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Hidden size: </a:t>
            </a:r>
            <a:r>
              <a:rPr kumimoji="1" lang="en-US" altLang="zh-TW" dirty="0" err="1">
                <a:solidFill>
                  <a:srgbClr val="FF0000"/>
                </a:solidFill>
              </a:rPr>
              <a:t>Vocab_size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4BD62197-EC4C-B1C1-3DB2-167476B80920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6238068" y="2961393"/>
            <a:ext cx="0" cy="37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B789E33-0D44-6FEF-45C1-02A2167CAC77}"/>
              </a:ext>
            </a:extLst>
          </p:cNvPr>
          <p:cNvSpPr txBox="1"/>
          <p:nvPr/>
        </p:nvSpPr>
        <p:spPr>
          <a:xfrm>
            <a:off x="8343771" y="203431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哭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覽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玩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zh-TW" altLang="en-US" dirty="0"/>
              <a:t>。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10F6E796-4B55-0204-6535-C864523A8FDE}"/>
              </a:ext>
            </a:extLst>
          </p:cNvPr>
          <p:cNvSpPr txBox="1"/>
          <p:nvPr/>
        </p:nvSpPr>
        <p:spPr>
          <a:xfrm>
            <a:off x="9441874" y="203431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0.600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0.0003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0.300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0.05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6186CB3B-0F07-1054-DA50-7615D4CAE8E4}"/>
              </a:ext>
            </a:extLst>
          </p:cNvPr>
          <p:cNvCxnSpPr/>
          <p:nvPr/>
        </p:nvCxnSpPr>
        <p:spPr>
          <a:xfrm flipV="1">
            <a:off x="7485670" y="2190099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E34E0BC2-6C42-A161-717A-8329997B994A}"/>
              </a:ext>
            </a:extLst>
          </p:cNvPr>
          <p:cNvCxnSpPr>
            <a:cxnSpLocks/>
          </p:cNvCxnSpPr>
          <p:nvPr/>
        </p:nvCxnSpPr>
        <p:spPr>
          <a:xfrm flipH="1" flipV="1">
            <a:off x="7485670" y="4113611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7F7EE3FD-B7E8-4128-4EBC-0B49561D79F4}"/>
              </a:ext>
            </a:extLst>
          </p:cNvPr>
          <p:cNvCxnSpPr/>
          <p:nvPr/>
        </p:nvCxnSpPr>
        <p:spPr>
          <a:xfrm>
            <a:off x="6757261" y="4060162"/>
            <a:ext cx="63097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右大括弧 62">
            <a:extLst>
              <a:ext uri="{FF2B5EF4-FFF2-40B4-BE49-F238E27FC236}">
                <a16:creationId xmlns:a16="http://schemas.microsoft.com/office/drawing/2014/main" id="{08EB3942-024A-E671-8661-5E783FF4EAEE}"/>
              </a:ext>
            </a:extLst>
          </p:cNvPr>
          <p:cNvSpPr/>
          <p:nvPr/>
        </p:nvSpPr>
        <p:spPr>
          <a:xfrm>
            <a:off x="10414673" y="2128130"/>
            <a:ext cx="373278" cy="37826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909EF9FC-56CA-9610-581F-73C97893C3AC}"/>
              </a:ext>
            </a:extLst>
          </p:cNvPr>
          <p:cNvSpPr txBox="1"/>
          <p:nvPr/>
        </p:nvSpPr>
        <p:spPr>
          <a:xfrm>
            <a:off x="10772439" y="3693151"/>
            <a:ext cx="839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Vocab</a:t>
            </a: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3C21F71E-BFDF-5D5C-3816-1C40755925E5}"/>
              </a:ext>
            </a:extLst>
          </p:cNvPr>
          <p:cNvSpPr txBox="1"/>
          <p:nvPr/>
        </p:nvSpPr>
        <p:spPr>
          <a:xfrm>
            <a:off x="8329940" y="163875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Vocab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993C2FF-3B88-711D-DD0B-36B71A2A1B61}"/>
              </a:ext>
            </a:extLst>
          </p:cNvPr>
          <p:cNvSpPr txBox="1"/>
          <p:nvPr/>
        </p:nvSpPr>
        <p:spPr>
          <a:xfrm>
            <a:off x="9427010" y="163875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AFDB6CE2-C1DA-B009-5303-4ADB9F64F492}"/>
              </a:ext>
            </a:extLst>
          </p:cNvPr>
          <p:cNvSpPr/>
          <p:nvPr/>
        </p:nvSpPr>
        <p:spPr>
          <a:xfrm>
            <a:off x="972355" y="3520303"/>
            <a:ext cx="3465764" cy="761172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C359F033-B563-A008-5CBD-5EA9BF24126F}"/>
              </a:ext>
            </a:extLst>
          </p:cNvPr>
          <p:cNvSpPr txBox="1"/>
          <p:nvPr/>
        </p:nvSpPr>
        <p:spPr>
          <a:xfrm>
            <a:off x="933982" y="5214253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(Initial)</a:t>
            </a:r>
            <a:endParaRPr kumimoji="1" lang="zh-TW" altLang="en-US" sz="1200" dirty="0"/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FEC0BBD2-92FE-9DC2-D178-5F9EB65A06D4}"/>
              </a:ext>
            </a:extLst>
          </p:cNvPr>
          <p:cNvSpPr/>
          <p:nvPr/>
        </p:nvSpPr>
        <p:spPr>
          <a:xfrm>
            <a:off x="967924" y="4749146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8E54C868-C568-3B76-5EC2-922278DE097A}"/>
              </a:ext>
            </a:extLst>
          </p:cNvPr>
          <p:cNvCxnSpPr>
            <a:cxnSpLocks/>
          </p:cNvCxnSpPr>
          <p:nvPr/>
        </p:nvCxnSpPr>
        <p:spPr>
          <a:xfrm flipV="1">
            <a:off x="1245526" y="439431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39243F98-F402-43B1-2549-02CFBE40C652}"/>
              </a:ext>
            </a:extLst>
          </p:cNvPr>
          <p:cNvCxnSpPr>
            <a:cxnSpLocks/>
          </p:cNvCxnSpPr>
          <p:nvPr/>
        </p:nvCxnSpPr>
        <p:spPr>
          <a:xfrm flipV="1">
            <a:off x="2178835" y="4394315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754C168B-EBA5-EB25-F105-0B31532A58CF}"/>
              </a:ext>
            </a:extLst>
          </p:cNvPr>
          <p:cNvCxnSpPr>
            <a:cxnSpLocks/>
          </p:cNvCxnSpPr>
          <p:nvPr/>
        </p:nvCxnSpPr>
        <p:spPr>
          <a:xfrm flipV="1">
            <a:off x="3112144" y="4390820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7055BF78-0553-323F-5541-90850979BF91}"/>
              </a:ext>
            </a:extLst>
          </p:cNvPr>
          <p:cNvCxnSpPr>
            <a:cxnSpLocks/>
          </p:cNvCxnSpPr>
          <p:nvPr/>
        </p:nvCxnSpPr>
        <p:spPr>
          <a:xfrm flipV="1">
            <a:off x="4045452" y="4390820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圓角矩形 73">
            <a:extLst>
              <a:ext uri="{FF2B5EF4-FFF2-40B4-BE49-F238E27FC236}">
                <a16:creationId xmlns:a16="http://schemas.microsoft.com/office/drawing/2014/main" id="{E92C094A-961C-CC2C-D8DF-38C95A0CD26F}"/>
              </a:ext>
            </a:extLst>
          </p:cNvPr>
          <p:cNvSpPr/>
          <p:nvPr/>
        </p:nvSpPr>
        <p:spPr>
          <a:xfrm>
            <a:off x="1901234" y="4749148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F64FA859-AD86-BBEE-14AD-9683E0310BAD}"/>
              </a:ext>
            </a:extLst>
          </p:cNvPr>
          <p:cNvSpPr/>
          <p:nvPr/>
        </p:nvSpPr>
        <p:spPr>
          <a:xfrm>
            <a:off x="2834542" y="4749148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76" name="圓角矩形 75">
            <a:extLst>
              <a:ext uri="{FF2B5EF4-FFF2-40B4-BE49-F238E27FC236}">
                <a16:creationId xmlns:a16="http://schemas.microsoft.com/office/drawing/2014/main" id="{C8875FD0-58EB-1389-BCCA-E74030469811}"/>
              </a:ext>
            </a:extLst>
          </p:cNvPr>
          <p:cNvSpPr/>
          <p:nvPr/>
        </p:nvSpPr>
        <p:spPr>
          <a:xfrm>
            <a:off x="3767851" y="4749148"/>
            <a:ext cx="555203" cy="465105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D6830A5-ACEA-1C42-808A-637F88477FF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48295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Greedy Decoding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56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 cannot undo!</a:t>
            </a:r>
            <a:endParaRPr kumimoji="1" lang="zh-TW" altLang="en-US" sz="28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9C8729C-B1C7-73FD-D446-F157C1D34BFF}"/>
              </a:ext>
            </a:extLst>
          </p:cNvPr>
          <p:cNvSpPr/>
          <p:nvPr/>
        </p:nvSpPr>
        <p:spPr>
          <a:xfrm>
            <a:off x="3047293" y="33506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55B8673-610A-DFF9-E837-1D0954752755}"/>
              </a:ext>
            </a:extLst>
          </p:cNvPr>
          <p:cNvSpPr/>
          <p:nvPr/>
        </p:nvSpPr>
        <p:spPr>
          <a:xfrm>
            <a:off x="3047293" y="40298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88614D6-62C5-9FD0-BFD7-D01F2222CB57}"/>
              </a:ext>
            </a:extLst>
          </p:cNvPr>
          <p:cNvSpPr/>
          <p:nvPr/>
        </p:nvSpPr>
        <p:spPr>
          <a:xfrm>
            <a:off x="3918621" y="40298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7C0301-E96D-D435-089A-0CE1726D9BCB}"/>
              </a:ext>
            </a:extLst>
          </p:cNvPr>
          <p:cNvCxnSpPr>
            <a:cxnSpLocks/>
          </p:cNvCxnSpPr>
          <p:nvPr/>
        </p:nvCxnSpPr>
        <p:spPr>
          <a:xfrm>
            <a:off x="1257570" y="3547301"/>
            <a:ext cx="15300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8E4ED8-9A0C-6F3A-FCC0-656589B73E0D}"/>
              </a:ext>
            </a:extLst>
          </p:cNvPr>
          <p:cNvSpPr txBox="1"/>
          <p:nvPr/>
        </p:nvSpPr>
        <p:spPr>
          <a:xfrm>
            <a:off x="1489919" y="2888326"/>
            <a:ext cx="1065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Decoding Process</a:t>
            </a:r>
            <a:endParaRPr kumimoji="1" lang="zh-TW" altLang="en-US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4EA2A180-1473-CC92-4A78-BAC5F4D7FC96}"/>
              </a:ext>
            </a:extLst>
          </p:cNvPr>
          <p:cNvSpPr/>
          <p:nvPr/>
        </p:nvSpPr>
        <p:spPr>
          <a:xfrm>
            <a:off x="3918621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F395EF28-4612-2834-1905-DA94D00C9BF7}"/>
              </a:ext>
            </a:extLst>
          </p:cNvPr>
          <p:cNvSpPr/>
          <p:nvPr/>
        </p:nvSpPr>
        <p:spPr>
          <a:xfrm>
            <a:off x="3047293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3D36F12D-991C-C3AB-195A-639408802B1E}"/>
              </a:ext>
            </a:extLst>
          </p:cNvPr>
          <p:cNvSpPr/>
          <p:nvPr/>
        </p:nvSpPr>
        <p:spPr>
          <a:xfrm>
            <a:off x="4789949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</a:t>
            </a: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F9C4B850-6736-5316-27E8-224BDE2D5098}"/>
              </a:ext>
            </a:extLst>
          </p:cNvPr>
          <p:cNvSpPr/>
          <p:nvPr/>
        </p:nvSpPr>
        <p:spPr>
          <a:xfrm>
            <a:off x="3918621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3ACF3A49-048F-AE78-6A71-A1E9D9B4F2E1}"/>
              </a:ext>
            </a:extLst>
          </p:cNvPr>
          <p:cNvSpPr/>
          <p:nvPr/>
        </p:nvSpPr>
        <p:spPr>
          <a:xfrm>
            <a:off x="3047293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06994AEB-FEA7-34CE-82E1-71A2ADA5157E}"/>
              </a:ext>
            </a:extLst>
          </p:cNvPr>
          <p:cNvSpPr/>
          <p:nvPr/>
        </p:nvSpPr>
        <p:spPr>
          <a:xfrm>
            <a:off x="4789949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640A8C5-6E5A-05F3-95A6-02C0DC2DCCF4}"/>
              </a:ext>
            </a:extLst>
          </p:cNvPr>
          <p:cNvSpPr/>
          <p:nvPr/>
        </p:nvSpPr>
        <p:spPr>
          <a:xfrm>
            <a:off x="5661277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球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D5C4109-C9EF-E6FD-4878-7783848015CB}"/>
              </a:ext>
            </a:extLst>
          </p:cNvPr>
          <p:cNvSpPr txBox="1"/>
          <p:nvPr/>
        </p:nvSpPr>
        <p:spPr>
          <a:xfrm>
            <a:off x="3365358" y="2654042"/>
            <a:ext cx="2730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0070C0"/>
                </a:solidFill>
              </a:rPr>
              <a:t>Ground-truth: </a:t>
            </a:r>
            <a:r>
              <a:rPr kumimoji="1" lang="zh-TW" altLang="en-US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我愛閱讀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2F7015E-C467-6009-B2B9-72940FCE5819}"/>
                  </a:ext>
                </a:extLst>
              </p:cNvPr>
              <p:cNvSpPr txBox="1"/>
              <p:nvPr/>
            </p:nvSpPr>
            <p:spPr>
              <a:xfrm>
                <a:off x="3047293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2F7015E-C467-6009-B2B9-72940FCE5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93" y="5870506"/>
                <a:ext cx="7626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C127BD35-FDC6-A39E-EDBB-C57E3164726C}"/>
                  </a:ext>
                </a:extLst>
              </p:cNvPr>
              <p:cNvSpPr txBox="1"/>
              <p:nvPr/>
            </p:nvSpPr>
            <p:spPr>
              <a:xfrm>
                <a:off x="3902681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C127BD35-FDC6-A39E-EDBB-C57E3164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81" y="5870506"/>
                <a:ext cx="7626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B759FE-6358-226B-EF56-63A901A30174}"/>
                  </a:ext>
                </a:extLst>
              </p:cNvPr>
              <p:cNvSpPr txBox="1"/>
              <p:nvPr/>
            </p:nvSpPr>
            <p:spPr>
              <a:xfrm>
                <a:off x="4789950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B759FE-6358-226B-EF56-63A901A30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950" y="5870506"/>
                <a:ext cx="7626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D695283-4E8A-7634-1929-4A13E4338914}"/>
                  </a:ext>
                </a:extLst>
              </p:cNvPr>
              <p:cNvSpPr txBox="1"/>
              <p:nvPr/>
            </p:nvSpPr>
            <p:spPr>
              <a:xfrm>
                <a:off x="5661277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D695283-4E8A-7634-1929-4A13E433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277" y="5870506"/>
                <a:ext cx="7626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FCDA32D9-3381-4580-AAD7-33867572BF3F}"/>
              </a:ext>
            </a:extLst>
          </p:cNvPr>
          <p:cNvCxnSpPr>
            <a:cxnSpLocks/>
          </p:cNvCxnSpPr>
          <p:nvPr/>
        </p:nvCxnSpPr>
        <p:spPr>
          <a:xfrm flipH="1">
            <a:off x="5761608" y="4904981"/>
            <a:ext cx="24591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B64D0DE-480E-A49A-6313-2BC8361A9E47}"/>
              </a:ext>
            </a:extLst>
          </p:cNvPr>
          <p:cNvSpPr txBox="1"/>
          <p:nvPr/>
        </p:nvSpPr>
        <p:spPr>
          <a:xfrm>
            <a:off x="8429775" y="4704926"/>
            <a:ext cx="186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Mistake occurs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1E9CC18F-C1E4-2FBA-AA1A-911993E681D3}"/>
              </a:ext>
            </a:extLst>
          </p:cNvPr>
          <p:cNvCxnSpPr>
            <a:cxnSpLocks/>
          </p:cNvCxnSpPr>
          <p:nvPr/>
        </p:nvCxnSpPr>
        <p:spPr>
          <a:xfrm flipH="1">
            <a:off x="6613864" y="5580104"/>
            <a:ext cx="16068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9943C79-A626-6BFE-4FFE-AC68A978DD3C}"/>
              </a:ext>
            </a:extLst>
          </p:cNvPr>
          <p:cNvSpPr txBox="1"/>
          <p:nvPr/>
        </p:nvSpPr>
        <p:spPr>
          <a:xfrm>
            <a:off x="8429774" y="5380049"/>
            <a:ext cx="2321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More mistake occur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D5B258-D476-FC66-1E5D-3D1796B418F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52372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Re-thinking Greedy Decoding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 cannot undo!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 only provides one best choice at each time step.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How about providing </a:t>
            </a:r>
            <a:r>
              <a:rPr kumimoji="1" lang="en-US" altLang="zh-TW" sz="2800" dirty="0">
                <a:solidFill>
                  <a:srgbClr val="FF0000"/>
                </a:solidFill>
              </a:rPr>
              <a:t>more than one choices </a:t>
            </a:r>
            <a:r>
              <a:rPr kumimoji="1" lang="en-US" altLang="zh-TW" sz="2800" dirty="0"/>
              <a:t>at each time step?</a:t>
            </a:r>
            <a:endParaRPr kumimoji="1" lang="zh-TW" altLang="en-US" sz="2800" dirty="0"/>
          </a:p>
        </p:txBody>
      </p:sp>
      <p:sp>
        <p:nvSpPr>
          <p:cNvPr id="3" name="向右箭號 2">
            <a:extLst>
              <a:ext uri="{FF2B5EF4-FFF2-40B4-BE49-F238E27FC236}">
                <a16:creationId xmlns:a16="http://schemas.microsoft.com/office/drawing/2014/main" id="{498648C1-20C6-C51B-AF93-3788973F1EBC}"/>
              </a:ext>
            </a:extLst>
          </p:cNvPr>
          <p:cNvSpPr/>
          <p:nvPr/>
        </p:nvSpPr>
        <p:spPr>
          <a:xfrm>
            <a:off x="1518082" y="4429957"/>
            <a:ext cx="514905" cy="301841"/>
          </a:xfrm>
          <a:prstGeom prst="rightArrow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7BF6BA-C9EC-45C8-B9F6-1BF4719A46DD}"/>
              </a:ext>
            </a:extLst>
          </p:cNvPr>
          <p:cNvSpPr txBox="1"/>
          <p:nvPr/>
        </p:nvSpPr>
        <p:spPr>
          <a:xfrm>
            <a:off x="2228294" y="4350044"/>
            <a:ext cx="1944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Beam Search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CA7A7D-833B-2AEB-3255-747564D5376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947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16</a:t>
            </a:fld>
            <a:endParaRPr lang="zh-TW" altLang="en-US"/>
          </a:p>
        </p:txBody>
      </p:sp>
      <p:sp>
        <p:nvSpPr>
          <p:cNvPr id="9" name="標題 1">
            <a:extLst>
              <a:ext uri="{FF2B5EF4-FFF2-40B4-BE49-F238E27FC236}">
                <a16:creationId xmlns:a16="http://schemas.microsoft.com/office/drawing/2014/main" id="{48A7588B-B0B2-7411-9D52-1DF0EDC2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/>
          <a:p>
            <a:r>
              <a:rPr kumimoji="1" lang="en-US" altLang="zh-TW" dirty="0"/>
              <a:t>Beam Search</a:t>
            </a:r>
            <a:endParaRPr lang="zh-TW" altLang="en-US" sz="2400" dirty="0">
              <a:latin typeface="Times New Roman"/>
              <a:ea typeface="新細明體"/>
              <a:cs typeface="Calibri Ligh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E7EBF31-A0A8-6287-3981-845D5360A7C2}"/>
              </a:ext>
            </a:extLst>
          </p:cNvPr>
          <p:cNvSpPr txBox="1"/>
          <p:nvPr/>
        </p:nvSpPr>
        <p:spPr>
          <a:xfrm>
            <a:off x="1148347" y="1684961"/>
            <a:ext cx="1005840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Set the `Beam size` (or `Beam width`) = 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means that the number of candidates will be preserved at each decoding time.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Beam size is a hyperparameter for beam search decoding.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At each decoding time step, a score is calculated via the following equation: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802319D2-19BD-3EA0-077A-AC4370BB4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30139" y="4785481"/>
                <a:ext cx="3931721" cy="9434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func>
                            <m:func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zh-TW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1" name="內容版面配置區 2">
                <a:extLst>
                  <a:ext uri="{FF2B5EF4-FFF2-40B4-BE49-F238E27FC236}">
                    <a16:creationId xmlns:a16="http://schemas.microsoft.com/office/drawing/2014/main" id="{802319D2-19BD-3EA0-077A-AC4370BB4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30139" y="4785481"/>
                <a:ext cx="3931721" cy="943492"/>
              </a:xfrm>
              <a:blipFill>
                <a:blip r:embed="rId2"/>
                <a:stretch>
                  <a:fillRect l="-2258" t="-100000" b="-15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F636494D-09F3-2C80-7DD0-C5A01E72C95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1BD62DAA-E7ED-7F31-37C7-1A4194525CE7}"/>
              </a:ext>
            </a:extLst>
          </p:cNvPr>
          <p:cNvSpPr txBox="1"/>
          <p:nvPr/>
        </p:nvSpPr>
        <p:spPr>
          <a:xfrm>
            <a:off x="6740165" y="5839764"/>
            <a:ext cx="4779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*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強調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當前時間點生成機率最大的選項</a:t>
            </a:r>
          </a:p>
        </p:txBody>
      </p:sp>
    </p:spTree>
    <p:extLst>
      <p:ext uri="{BB962C8B-B14F-4D97-AF65-F5344CB8AC3E}">
        <p14:creationId xmlns:p14="http://schemas.microsoft.com/office/powerpoint/2010/main" val="124347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1455196" y="2522334"/>
                <a:ext cx="24981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96" y="2522334"/>
                <a:ext cx="2498177" cy="338554"/>
              </a:xfrm>
              <a:prstGeom prst="rect">
                <a:avLst/>
              </a:prstGeom>
              <a:blipFill>
                <a:blip r:embed="rId3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1097280" y="5574359"/>
                <a:ext cx="28560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You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5574359"/>
                <a:ext cx="2856093" cy="33855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593EF3DE-AA58-E22C-F731-851FE151B9AD}"/>
              </a:ext>
            </a:extLst>
          </p:cNvPr>
          <p:cNvSpPr txBox="1"/>
          <p:nvPr/>
        </p:nvSpPr>
        <p:spPr>
          <a:xfrm>
            <a:off x="4394567" y="3103511"/>
            <a:ext cx="500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At this decoding step, two choices are preserved.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3FC9180-E514-CE27-D31C-7082A7D3F173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170FE51-A2A9-E59B-42EC-54F8FC292F3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7099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593EF3DE-AA58-E22C-F731-851FE151B9AD}"/>
              </a:ext>
            </a:extLst>
          </p:cNvPr>
          <p:cNvSpPr txBox="1"/>
          <p:nvPr/>
        </p:nvSpPr>
        <p:spPr>
          <a:xfrm>
            <a:off x="4394567" y="3103511"/>
            <a:ext cx="500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At this decoding step, two choices are preserved.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E666591-640D-44B3-110E-6FCBB7E3AE92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E666591-640D-44B3-110E-6FCBB7E3A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B037737-B366-8531-B8DC-0EE343080CF9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B037737-B366-8531-B8DC-0EE343080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F38A701D-519D-6B8A-56A7-458429BBB76C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781D985-78ED-31E4-2E70-92E92976B23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31229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2804919" y="2157815"/>
                <a:ext cx="32629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like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919" y="2157815"/>
                <a:ext cx="3262967" cy="338554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2719156" y="3854082"/>
                <a:ext cx="341832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want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56" y="3854082"/>
                <a:ext cx="3418327" cy="338554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2561455" y="4326912"/>
                <a:ext cx="36884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want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455" y="4326912"/>
                <a:ext cx="3688425" cy="338554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2704285" y="5926688"/>
                <a:ext cx="354559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are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285" y="5926688"/>
                <a:ext cx="3545595" cy="338554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557D66AC-66C5-E8E6-F942-6EF9D8F88DBF}"/>
              </a:ext>
            </a:extLst>
          </p:cNvPr>
          <p:cNvSpPr/>
          <p:nvPr/>
        </p:nvSpPr>
        <p:spPr>
          <a:xfrm>
            <a:off x="5442012" y="2157815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E08495E-5497-5F7F-768C-6857A9E02AD6}"/>
              </a:ext>
            </a:extLst>
          </p:cNvPr>
          <p:cNvSpPr/>
          <p:nvPr/>
        </p:nvSpPr>
        <p:spPr>
          <a:xfrm>
            <a:off x="5609264" y="4326912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D7364A0-368B-C8D1-78E1-286058B27B5D}"/>
              </a:ext>
            </a:extLst>
          </p:cNvPr>
          <p:cNvSpPr txBox="1"/>
          <p:nvPr/>
        </p:nvSpPr>
        <p:spPr>
          <a:xfrm>
            <a:off x="6249880" y="3151587"/>
            <a:ext cx="500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At this decoding step, two choices are preserved, and the other two are discarded.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3B2AC7A-D060-5504-26BE-3A81828FCD54}"/>
              </a:ext>
            </a:extLst>
          </p:cNvPr>
          <p:cNvSpPr txBox="1"/>
          <p:nvPr/>
        </p:nvSpPr>
        <p:spPr>
          <a:xfrm>
            <a:off x="6215959" y="2522456"/>
            <a:ext cx="500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Note the loglikelihood! Being close to zero is better!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B8013F46-EE9B-D326-43F4-551E9C121D5A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B8013F46-EE9B-D326-43F4-551E9C121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2A2F7EA7-F567-1EB6-43B3-AD79F417228C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320BD5E-0C19-72D6-0876-37CDB22600C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AB373E27-82BC-6944-2EB4-567B6A9187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03948" y="1474807"/>
                <a:ext cx="4821511" cy="94349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" name="內容版面配置區 2">
                <a:extLst>
                  <a:ext uri="{FF2B5EF4-FFF2-40B4-BE49-F238E27FC236}">
                    <a16:creationId xmlns:a16="http://schemas.microsoft.com/office/drawing/2014/main" id="{AB373E27-82BC-6944-2EB4-567B6A9187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03948" y="1474807"/>
                <a:ext cx="4821511" cy="943492"/>
              </a:xfrm>
              <a:blipFill>
                <a:blip r:embed="rId9"/>
                <a:stretch>
                  <a:fillRect l="-2368" t="-130667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60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Outline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3CBC35-1341-5FE3-C5A0-F233C9D31BD5}"/>
              </a:ext>
            </a:extLst>
          </p:cNvPr>
          <p:cNvSpPr txBox="1"/>
          <p:nvPr/>
        </p:nvSpPr>
        <p:spPr>
          <a:xfrm>
            <a:off x="1345532" y="6458952"/>
            <a:ext cx="75177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082887C2-B3F2-DED0-30C1-6C5C87B4F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Recap: Language Generation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Decoding Strategies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TW" sz="2600" dirty="0"/>
              <a:t> Greedy Decoding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TW" sz="2600" dirty="0"/>
              <a:t> Beam Search</a:t>
            </a:r>
          </a:p>
          <a:p>
            <a:pPr lvl="1">
              <a:lnSpc>
                <a:spcPct val="150000"/>
              </a:lnSpc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1" lang="en-US" altLang="zh-TW" sz="2600" dirty="0"/>
              <a:t> Top-k / Top-p Sampling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Evaluations</a:t>
            </a:r>
          </a:p>
        </p:txBody>
      </p:sp>
    </p:spTree>
    <p:extLst>
      <p:ext uri="{BB962C8B-B14F-4D97-AF65-F5344CB8AC3E}">
        <p14:creationId xmlns:p14="http://schemas.microsoft.com/office/powerpoint/2010/main" val="2040206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20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E2513A42-8F3E-DEC4-E2AE-4536854CA7E1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6DF84D2-02A4-C67C-BB90-67D8C012CFB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32737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books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tea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46">
            <a:extLst>
              <a:ext uri="{FF2B5EF4-FFF2-40B4-BE49-F238E27FC236}">
                <a16:creationId xmlns:a16="http://schemas.microsoft.com/office/drawing/2014/main" id="{85FF94B6-3C7D-42B5-83C9-A6BC1DBA86FB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E622DA3-0A35-694D-FD7B-47698261818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4909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3381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086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6" y="2241507"/>
                <a:ext cx="3546848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books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like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105" y="3046511"/>
                <a:ext cx="3895315" cy="338554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to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4" y="4350125"/>
                <a:ext cx="3895315" cy="338554"/>
              </a:xfrm>
              <a:prstGeom prst="rect">
                <a:avLst/>
              </a:prstGeom>
              <a:blipFill>
                <a:blip r:embed="rId11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−1.7+</m:t>
                      </m:r>
                      <m:func>
                        <m:funcPr>
                          <m:ctrlP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endChr m:val="|"/>
                              <m:ctrlP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TW" sz="1600" b="0" i="0" smtClean="0">
                                  <a:latin typeface="Cambria Math" panose="02040503050406030204" pitchFamily="18" charset="0"/>
                                </a:rPr>
                                <m:t>tea</m:t>
                              </m:r>
                              <m:r>
                                <a:rPr kumimoji="1" lang="en-US" altLang="zh-TW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Start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You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kumimoji="1" lang="en-US" altLang="zh-TW" sz="1600" b="0" i="0" smtClean="0">
                              <a:latin typeface="Cambria Math" panose="02040503050406030204" pitchFamily="18" charset="0"/>
                            </a:rPr>
                            <m:t>want</m:t>
                          </m:r>
                          <m:r>
                            <a:rPr kumimoji="1" lang="en-US" altLang="zh-TW" sz="1600" b="0" i="1" smtClean="0">
                              <a:latin typeface="Cambria Math" panose="02040503050406030204" pitchFamily="18" charset="0"/>
                            </a:rPr>
                            <m:t>)=</m:t>
                          </m:r>
                        </m:e>
                      </m:func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855" y="5155129"/>
                <a:ext cx="3992976" cy="338554"/>
              </a:xfrm>
              <a:prstGeom prst="rect">
                <a:avLst/>
              </a:prstGeom>
              <a:blipFill>
                <a:blip r:embed="rId12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>
            <a:extLst>
              <a:ext uri="{FF2B5EF4-FFF2-40B4-BE49-F238E27FC236}">
                <a16:creationId xmlns:a16="http://schemas.microsoft.com/office/drawing/2014/main" id="{EC8EDF1D-007A-919F-5362-53979139DABC}"/>
              </a:ext>
            </a:extLst>
          </p:cNvPr>
          <p:cNvSpPr/>
          <p:nvPr/>
        </p:nvSpPr>
        <p:spPr>
          <a:xfrm>
            <a:off x="9155080" y="2241507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DB3BAD5-49DB-2E48-3EFC-BD6C4C38E1C4}"/>
              </a:ext>
            </a:extLst>
          </p:cNvPr>
          <p:cNvSpPr/>
          <p:nvPr/>
        </p:nvSpPr>
        <p:spPr>
          <a:xfrm>
            <a:off x="9468017" y="3037861"/>
            <a:ext cx="625874" cy="338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4851EFA-0351-AA7B-4C3B-767FB3DFC346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8F2F475-EFD1-9627-81C8-1A542E0F110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6434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23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文字方塊 98">
            <a:extLst>
              <a:ext uri="{FF2B5EF4-FFF2-40B4-BE49-F238E27FC236}">
                <a16:creationId xmlns:a16="http://schemas.microsoft.com/office/drawing/2014/main" id="{786E5D57-9623-0F1C-2504-1D7F27743659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C03D8CA-907B-2927-90F9-CA18BF1FD29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7936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E30D8ECE-2F4C-F49D-8712-E12A87B2C982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2AD6011-D95F-C1EA-4170-3F5C51EF7FD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2678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25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91E2419B-51F6-CF0B-CBD7-F8AAC1A51EC8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070AFD9-8384-477A-1E59-EBF0CE6A1D7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9875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324C5751-03DF-0B35-2D03-36CAC089286A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CBBE358-8406-A681-A266-7654801BB86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6617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221C60D8-73A0-DA96-9ABF-5B6B85AC56E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A93E448-CB29-9179-B2A5-D898747DB32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5608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28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42BE4934-B935-679D-3B8A-08739484174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blipFill>
                <a:blip r:embed="rId23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30CE724-851D-F5F5-078D-12604A25B435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630CE724-851D-F5F5-078D-12604A25B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52CADACB-2356-DAE1-98B4-9F1A47AFDFC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74210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29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blipFill>
                <a:blip r:embed="rId24"/>
                <a:stretch>
                  <a:fillRect r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A884E7-538D-AB7F-6E1A-7637D89C9C8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4C6F08-165F-006A-8CD4-4B499999D7A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4027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0B5A0-59BC-5F33-B5BF-8A8A5008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EE2BE-503A-E20D-3BA8-EF4AA3EF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Natural Language Generation (NLG)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628AC-3C2C-248F-B32F-158CA66B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</a:t>
            </a:fld>
            <a:endParaRPr lang="zh-TW" altLang="en-US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C7255C79-10E8-4F3C-2AFC-B3368458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447020" cy="16865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Natural language generation (NLG) is a </a:t>
            </a:r>
            <a:r>
              <a:rPr kumimoji="1" lang="en-US" altLang="zh-TW" sz="2800" b="1" dirty="0"/>
              <a:t>process</a:t>
            </a:r>
            <a:r>
              <a:rPr kumimoji="1" lang="en-US" altLang="zh-TW" sz="2800" dirty="0"/>
              <a:t> that that </a:t>
            </a:r>
            <a:r>
              <a:rPr kumimoji="1" lang="en-US" altLang="zh-TW" sz="2800" b="1" dirty="0"/>
              <a:t>outputs</a:t>
            </a:r>
            <a:r>
              <a:rPr kumimoji="1" lang="en-US" altLang="zh-TW" sz="2800" dirty="0"/>
              <a:t> text.</a:t>
            </a:r>
          </a:p>
          <a:p>
            <a:pPr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 NLG includes a wide variety of NLP tasks.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7EA75D-D7BE-4C08-CD7F-0B32FB809C14}"/>
              </a:ext>
            </a:extLst>
          </p:cNvPr>
          <p:cNvSpPr/>
          <p:nvPr/>
        </p:nvSpPr>
        <p:spPr>
          <a:xfrm>
            <a:off x="997628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Machine Translation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0664126-2F54-C37E-ECEE-54E3CC1FFB6D}"/>
              </a:ext>
            </a:extLst>
          </p:cNvPr>
          <p:cNvSpPr/>
          <p:nvPr/>
        </p:nvSpPr>
        <p:spPr>
          <a:xfrm>
            <a:off x="2957241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Abstractive Summarization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791DE9D7-2BE4-892A-9E96-BFED1A3B0CDE}"/>
              </a:ext>
            </a:extLst>
          </p:cNvPr>
          <p:cNvSpPr/>
          <p:nvPr/>
        </p:nvSpPr>
        <p:spPr>
          <a:xfrm>
            <a:off x="4913938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>
                <a:solidFill>
                  <a:schemeClr val="tx1"/>
                </a:solidFill>
              </a:rPr>
              <a:t>Dialogue Generation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</a:t>
            </a:r>
            <a:r>
              <a:rPr kumimoji="1" lang="en-US" altLang="zh-TW" dirty="0" err="1">
                <a:solidFill>
                  <a:schemeClr val="tx1"/>
                </a:solidFill>
              </a:rPr>
              <a:t>ChatGPT</a:t>
            </a:r>
            <a:r>
              <a:rPr kumimoji="1" lang="en-US" altLang="zh-TW" dirty="0">
                <a:solidFill>
                  <a:schemeClr val="tx1"/>
                </a:solidFill>
              </a:rPr>
              <a:t>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C09458A-EDB8-49BC-D30B-182232128AEF}"/>
              </a:ext>
            </a:extLst>
          </p:cNvPr>
          <p:cNvSpPr/>
          <p:nvPr/>
        </p:nvSpPr>
        <p:spPr>
          <a:xfrm>
            <a:off x="8827332" y="4079962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Image Captioning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0A61F3B8-9EC4-0734-7098-E9DDC777A400}"/>
              </a:ext>
            </a:extLst>
          </p:cNvPr>
          <p:cNvSpPr/>
          <p:nvPr/>
        </p:nvSpPr>
        <p:spPr>
          <a:xfrm>
            <a:off x="6870635" y="4085967"/>
            <a:ext cx="1729138" cy="9088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Story Generation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E74C6C1-879A-6CCA-CFE1-1E308B247E31}"/>
              </a:ext>
            </a:extLst>
          </p:cNvPr>
          <p:cNvSpPr txBox="1"/>
          <p:nvPr/>
        </p:nvSpPr>
        <p:spPr>
          <a:xfrm>
            <a:off x="10556470" y="4268834"/>
            <a:ext cx="735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F68CAE6-F2F7-F98E-E326-ED598631489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668528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Stop Criterion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停止生成的情況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There are </a:t>
            </a:r>
            <a:r>
              <a:rPr kumimoji="1" lang="en-US" altLang="zh-TW" sz="2400" dirty="0">
                <a:solidFill>
                  <a:srgbClr val="FF0000"/>
                </a:solidFill>
              </a:rPr>
              <a:t>two</a:t>
            </a:r>
            <a:r>
              <a:rPr kumimoji="1" lang="en-US" altLang="zh-TW" sz="2400" dirty="0"/>
              <a:t> common stop criterions, either for greedy decoding or beam search decoding (or Top-p / Top-k sampling):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We consider a sequence of generation complete when the &lt;EOS&gt; token is produced by a model. *&lt;EOS&gt;: End of sequence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E.g., &lt;Start&gt; I like to watch horror movies &lt;EOS&gt;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generated sequence reaches a pre-defined </a:t>
            </a:r>
            <a:r>
              <a:rPr kumimoji="1" lang="en-US" altLang="zh-TW" sz="2400" dirty="0">
                <a:solidFill>
                  <a:srgbClr val="FF0000"/>
                </a:solidFill>
              </a:rPr>
              <a:t>maximal length</a:t>
            </a:r>
            <a:r>
              <a:rPr kumimoji="1" lang="en-US" altLang="zh-TW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103B38A-619D-DF19-FFB3-D0DF048300EC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85103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Longer</a:t>
            </a:r>
            <a:r>
              <a:rPr kumimoji="1" lang="en-US" altLang="zh-TW" sz="2400" dirty="0"/>
              <a:t> candidates will have </a:t>
            </a:r>
            <a:r>
              <a:rPr kumimoji="1" lang="en-US" altLang="zh-TW" sz="2400" dirty="0">
                <a:solidFill>
                  <a:srgbClr val="FF0000"/>
                </a:solidFill>
              </a:rPr>
              <a:t>lower</a:t>
            </a:r>
            <a:r>
              <a:rPr kumimoji="1" lang="en-US" altLang="zh-TW" sz="2400" dirty="0"/>
              <a:t> scores.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(Let’s see again the 6</a:t>
            </a:r>
            <a:r>
              <a:rPr kumimoji="1" lang="en-US" altLang="zh-TW" sz="2400" baseline="30000" dirty="0"/>
              <a:t>th</a:t>
            </a:r>
            <a:r>
              <a:rPr kumimoji="1" lang="en-US" altLang="zh-TW" sz="2400" dirty="0"/>
              <a:t> time step)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5731E4-F6F0-D18A-69EF-27318358AB1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70264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32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5873" y="3926009"/>
                <a:ext cx="575074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−4.6</m:t>
                      </m:r>
                    </m:oMath>
                  </m:oMathPara>
                </a14:m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2717" y="3392888"/>
                <a:ext cx="530678" cy="338554"/>
              </a:xfrm>
              <a:prstGeom prst="rect">
                <a:avLst/>
              </a:prstGeom>
              <a:blipFill>
                <a:blip r:embed="rId24"/>
                <a:stretch>
                  <a:fillRect r="-69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A884E7-538D-AB7F-6E1A-7637D89C9C8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BC8474A-1F64-5A0C-B12E-1E2E8218CDA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734728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101497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Longer</a:t>
            </a:r>
            <a:r>
              <a:rPr kumimoji="1" lang="en-US" altLang="zh-TW" sz="2400" dirty="0"/>
              <a:t> candidates will have </a:t>
            </a:r>
            <a:r>
              <a:rPr kumimoji="1" lang="en-US" altLang="zh-TW" sz="2400" dirty="0">
                <a:solidFill>
                  <a:srgbClr val="FF0000"/>
                </a:solidFill>
              </a:rPr>
              <a:t>lower</a:t>
            </a:r>
            <a:r>
              <a:rPr kumimoji="1" lang="en-US" altLang="zh-TW" sz="2400" dirty="0"/>
              <a:t> scores.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Solution: Perform normalization to penalize on length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E8F164D-24E8-0348-E1B1-6193A7F58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51068" y="3591093"/>
                <a:ext cx="4821511" cy="94349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Sup>
                                <m:sSubSupPr>
                                  <m:ctrlP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kumimoji="1" lang="en-US" altLang="zh-TW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E8F164D-24E8-0348-E1B1-6193A7F58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51068" y="3591093"/>
                <a:ext cx="4821511" cy="943492"/>
              </a:xfrm>
              <a:blipFill>
                <a:blip r:embed="rId3"/>
                <a:stretch>
                  <a:fillRect l="-2100" t="-127632" r="-1837" b="-197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DEE42260-DEF7-B6A1-554B-B77925551A4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4492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0B6B308-E528-1567-412F-2BF52CB92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</p:spPr>
            <p:txBody>
              <a:bodyPr/>
              <a:lstStyle/>
              <a:p>
                <a:r>
                  <a:rPr kumimoji="1" lang="en-US" altLang="zh-TW" dirty="0"/>
                  <a:t>Beam Search 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r>
                  <a:rPr kumimoji="1" lang="en-US" altLang="zh-TW" dirty="0"/>
                  <a:t>)</a:t>
                </a:r>
                <a:endParaRPr lang="zh-TW" altLang="en-US" sz="2400" dirty="0">
                  <a:latin typeface="Times New Roman"/>
                  <a:ea typeface="新細明體"/>
                  <a:cs typeface="Calibri Light"/>
                </a:endParaRPr>
              </a:p>
            </p:txBody>
          </p:sp>
        </mc:Choice>
        <mc:Fallback xmlns="">
          <p:sp>
            <p:nvSpPr>
              <p:cNvPr id="9" name="標題 1">
                <a:extLst>
                  <a:ext uri="{FF2B5EF4-FFF2-40B4-BE49-F238E27FC236}">
                    <a16:creationId xmlns:a16="http://schemas.microsoft.com/office/drawing/2014/main" id="{48A7588B-B0B2-7411-9D52-1DF0EDC274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97280" y="356088"/>
                <a:ext cx="10058400" cy="1033416"/>
              </a:xfrm>
              <a:blipFill>
                <a:blip r:embed="rId2"/>
                <a:stretch>
                  <a:fillRect l="-2774" t="-722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F07E41BB-9C95-5AB2-BA09-AE6796CBB446}"/>
              </a:ext>
            </a:extLst>
          </p:cNvPr>
          <p:cNvSpPr/>
          <p:nvPr/>
        </p:nvSpPr>
        <p:spPr>
          <a:xfrm>
            <a:off x="1234362" y="3920344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_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文字方塊 67">
            <a:extLst>
              <a:ext uri="{FF2B5EF4-FFF2-40B4-BE49-F238E27FC236}">
                <a16:creationId xmlns:a16="http://schemas.microsoft.com/office/drawing/2014/main" id="{B381507F-DC44-2012-7728-330509B5ABA9}"/>
              </a:ext>
            </a:extLst>
          </p:cNvPr>
          <p:cNvSpPr txBox="1"/>
          <p:nvPr/>
        </p:nvSpPr>
        <p:spPr>
          <a:xfrm>
            <a:off x="1158218" y="4472662"/>
            <a:ext cx="7786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/>
              <a:t>(Start)</a:t>
            </a:r>
            <a:endParaRPr kumimoji="1" lang="zh-TW" altLang="en-US" sz="16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75E7289-05C1-D185-CD20-7A8387DC3548}"/>
              </a:ext>
            </a:extLst>
          </p:cNvPr>
          <p:cNvSpPr/>
          <p:nvPr/>
        </p:nvSpPr>
        <p:spPr>
          <a:xfrm>
            <a:off x="2397436" y="2958733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C729BBC-BACD-B4BC-5CFD-E43E279BC56D}"/>
              </a:ext>
            </a:extLst>
          </p:cNvPr>
          <p:cNvSpPr/>
          <p:nvPr/>
        </p:nvSpPr>
        <p:spPr>
          <a:xfrm>
            <a:off x="2397436" y="5004890"/>
            <a:ext cx="613700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You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5A5463B-ADA9-FE38-04CD-5FE88700466F}"/>
              </a:ext>
            </a:extLst>
          </p:cNvPr>
          <p:cNvCxnSpPr>
            <a:cxnSpLocks/>
          </p:cNvCxnSpPr>
          <p:nvPr/>
        </p:nvCxnSpPr>
        <p:spPr>
          <a:xfrm flipV="1">
            <a:off x="1871612" y="3159314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9D3CFDC7-E5AB-77B0-FA1A-9D836D4225E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1871612" y="4221432"/>
            <a:ext cx="467804" cy="95156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/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E2DCFBE-6018-9076-F2D2-1DB61E632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2625303"/>
                <a:ext cx="613701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/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−0.9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D3DD690-0104-A97A-2C3F-7DF0AC27A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35" y="5574359"/>
                <a:ext cx="598355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圓角矩形 2">
            <a:extLst>
              <a:ext uri="{FF2B5EF4-FFF2-40B4-BE49-F238E27FC236}">
                <a16:creationId xmlns:a16="http://schemas.microsoft.com/office/drawing/2014/main" id="{8F43250E-61CA-2FCD-5713-EEE3A86898A2}"/>
              </a:ext>
            </a:extLst>
          </p:cNvPr>
          <p:cNvSpPr/>
          <p:nvPr/>
        </p:nvSpPr>
        <p:spPr>
          <a:xfrm>
            <a:off x="3848821" y="2545579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like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AFA1AEDB-F347-04F8-CEE1-E1D35D5B3651}"/>
              </a:ext>
            </a:extLst>
          </p:cNvPr>
          <p:cNvSpPr/>
          <p:nvPr/>
        </p:nvSpPr>
        <p:spPr>
          <a:xfrm>
            <a:off x="3848821" y="334157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FA3A0A1-CC3C-EC77-CEC9-146B482EBACE}"/>
              </a:ext>
            </a:extLst>
          </p:cNvPr>
          <p:cNvSpPr/>
          <p:nvPr/>
        </p:nvSpPr>
        <p:spPr>
          <a:xfrm>
            <a:off x="3848820" y="465888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want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820CADDD-FB1E-6DA6-D861-460F1DAB89D2}"/>
              </a:ext>
            </a:extLst>
          </p:cNvPr>
          <p:cNvSpPr/>
          <p:nvPr/>
        </p:nvSpPr>
        <p:spPr>
          <a:xfrm>
            <a:off x="3848820" y="5403253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are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665C6F8-C70B-8089-DEF0-F0BF0A302E1F}"/>
              </a:ext>
            </a:extLst>
          </p:cNvPr>
          <p:cNvCxnSpPr>
            <a:cxnSpLocks/>
          </p:cNvCxnSpPr>
          <p:nvPr/>
        </p:nvCxnSpPr>
        <p:spPr>
          <a:xfrm flipV="1">
            <a:off x="3069156" y="280263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7E401430-2CB0-6CDC-4D3E-E2664C968009}"/>
              </a:ext>
            </a:extLst>
          </p:cNvPr>
          <p:cNvCxnSpPr>
            <a:cxnSpLocks/>
          </p:cNvCxnSpPr>
          <p:nvPr/>
        </p:nvCxnSpPr>
        <p:spPr>
          <a:xfrm>
            <a:off x="3086929" y="32695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5BEAD4A0-45EF-EF79-2FEC-25625B419A1C}"/>
              </a:ext>
            </a:extLst>
          </p:cNvPr>
          <p:cNvCxnSpPr>
            <a:cxnSpLocks/>
          </p:cNvCxnSpPr>
          <p:nvPr/>
        </p:nvCxnSpPr>
        <p:spPr>
          <a:xfrm>
            <a:off x="3079256" y="530471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C436EAB-E031-DBE5-6881-81A4CA5C9777}"/>
              </a:ext>
            </a:extLst>
          </p:cNvPr>
          <p:cNvCxnSpPr>
            <a:cxnSpLocks/>
          </p:cNvCxnSpPr>
          <p:nvPr/>
        </p:nvCxnSpPr>
        <p:spPr>
          <a:xfrm flipV="1">
            <a:off x="3079256" y="4890148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/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B7D302A-69BB-3B4C-110A-358900750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2211250"/>
                <a:ext cx="613701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/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−2.9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8F9CE310-A15D-4542-74A8-BF14C20D7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3844284"/>
                <a:ext cx="61370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/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−1.6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834D209-F6BD-1B0A-BF59-E0500E0C6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019" y="4345643"/>
                <a:ext cx="61370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/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−1.8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D3DAC6B-5B92-1CFD-751E-6687CB641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8820" y="5910891"/>
                <a:ext cx="686099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圓角矩形 17">
            <a:extLst>
              <a:ext uri="{FF2B5EF4-FFF2-40B4-BE49-F238E27FC236}">
                <a16:creationId xmlns:a16="http://schemas.microsoft.com/office/drawing/2014/main" id="{601EF68D-AB15-2BE7-FB27-3732E7DC8DC8}"/>
              </a:ext>
            </a:extLst>
          </p:cNvPr>
          <p:cNvSpPr/>
          <p:nvPr/>
        </p:nvSpPr>
        <p:spPr>
          <a:xfrm>
            <a:off x="5426258" y="2144666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0CBAD8EE-42E2-E1A6-D756-AFEE80F6B6C3}"/>
              </a:ext>
            </a:extLst>
          </p:cNvPr>
          <p:cNvSpPr/>
          <p:nvPr/>
        </p:nvSpPr>
        <p:spPr>
          <a:xfrm>
            <a:off x="5426258" y="2940660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books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46E46508-67A3-47D1-F2E4-593015865BD2}"/>
              </a:ext>
            </a:extLst>
          </p:cNvPr>
          <p:cNvCxnSpPr>
            <a:cxnSpLocks/>
          </p:cNvCxnSpPr>
          <p:nvPr/>
        </p:nvCxnSpPr>
        <p:spPr>
          <a:xfrm flipV="1">
            <a:off x="4646593" y="2401721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4CD8D4-70BA-C50F-4173-C4EFAF415F32}"/>
              </a:ext>
            </a:extLst>
          </p:cNvPr>
          <p:cNvCxnSpPr>
            <a:cxnSpLocks/>
          </p:cNvCxnSpPr>
          <p:nvPr/>
        </p:nvCxnSpPr>
        <p:spPr>
          <a:xfrm>
            <a:off x="4664366" y="2868626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/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−2.8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B72CF1E-2455-77B2-4E63-0388B571B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071" y="1789852"/>
                <a:ext cx="530678" cy="338554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/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−2.</m:t>
                      </m:r>
                      <m:r>
                        <a:rPr kumimoji="1" lang="en-US" altLang="zh-TW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75DED9B6-F0F3-1533-17C3-AE4E8F237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315" y="3428408"/>
                <a:ext cx="566190" cy="338554"/>
              </a:xfrm>
              <a:prstGeom prst="rect">
                <a:avLst/>
              </a:prstGeom>
              <a:blipFill>
                <a:blip r:embed="rId10"/>
                <a:stretch>
                  <a:fillRect r="-43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圓角矩形 38">
            <a:extLst>
              <a:ext uri="{FF2B5EF4-FFF2-40B4-BE49-F238E27FC236}">
                <a16:creationId xmlns:a16="http://schemas.microsoft.com/office/drawing/2014/main" id="{8D37F53C-38B0-72B7-761E-CCE30BD3F6A2}"/>
              </a:ext>
            </a:extLst>
          </p:cNvPr>
          <p:cNvSpPr/>
          <p:nvPr/>
        </p:nvSpPr>
        <p:spPr>
          <a:xfrm>
            <a:off x="5444007" y="4253284"/>
            <a:ext cx="732055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endParaRPr kumimoji="1" lang="zh-TW" altLang="en-US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A3DAE183-4DB4-FB98-30FA-C42FE80C7E5C}"/>
              </a:ext>
            </a:extLst>
          </p:cNvPr>
          <p:cNvSpPr/>
          <p:nvPr/>
        </p:nvSpPr>
        <p:spPr>
          <a:xfrm>
            <a:off x="5444007" y="5049278"/>
            <a:ext cx="732056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tea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2DB8DA1-DF6A-7639-0750-34AB62672E0C}"/>
              </a:ext>
            </a:extLst>
          </p:cNvPr>
          <p:cNvCxnSpPr>
            <a:cxnSpLocks/>
          </p:cNvCxnSpPr>
          <p:nvPr/>
        </p:nvCxnSpPr>
        <p:spPr>
          <a:xfrm flipV="1">
            <a:off x="4664342" y="4510339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C5EC476E-EC31-2D86-E6B2-EBF1955BF1E5}"/>
              </a:ext>
            </a:extLst>
          </p:cNvPr>
          <p:cNvCxnSpPr>
            <a:cxnSpLocks/>
          </p:cNvCxnSpPr>
          <p:nvPr/>
        </p:nvCxnSpPr>
        <p:spPr>
          <a:xfrm>
            <a:off x="4682115" y="4977244"/>
            <a:ext cx="686098" cy="3566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/>
              <p:nvPr/>
            </p:nvSpPr>
            <p:spPr>
              <a:xfrm>
                <a:off x="4963600" y="3914296"/>
                <a:ext cx="156353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−2.9 </m:t>
                    </m:r>
                  </m:oMath>
                </a14:m>
                <a:r>
                  <a:rPr kumimoji="1" lang="en-US" altLang="zh-TW" sz="1600" dirty="0">
                    <a:solidFill>
                      <a:srgbClr val="FF0000"/>
                    </a:solidFill>
                  </a:rPr>
                  <a:t>/ 3 = -0.97</a:t>
                </a:r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9322DFDD-EFF0-7244-F30C-F19809A79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600" y="3914296"/>
                <a:ext cx="1563531" cy="338554"/>
              </a:xfrm>
              <a:prstGeom prst="rect">
                <a:avLst/>
              </a:prstGeom>
              <a:blipFill>
                <a:blip r:embed="rId11"/>
                <a:stretch>
                  <a:fillRect t="-7143" b="-17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/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−3.8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08361A65-0546-D0FE-B2EE-A1BC12C818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190" y="5559395"/>
                <a:ext cx="548440" cy="338554"/>
              </a:xfrm>
              <a:prstGeom prst="rect">
                <a:avLst/>
              </a:prstGeom>
              <a:blipFill>
                <a:blip r:embed="rId12"/>
                <a:stretch>
                  <a:fillRect r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圓角矩形 1">
            <a:extLst>
              <a:ext uri="{FF2B5EF4-FFF2-40B4-BE49-F238E27FC236}">
                <a16:creationId xmlns:a16="http://schemas.microsoft.com/office/drawing/2014/main" id="{FCC80EAE-A748-DD7C-9D1D-B90050229D28}"/>
              </a:ext>
            </a:extLst>
          </p:cNvPr>
          <p:cNvSpPr/>
          <p:nvPr/>
        </p:nvSpPr>
        <p:spPr>
          <a:xfrm>
            <a:off x="6959306" y="25443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watch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624AFD73-A0D9-AE22-080A-91A4FC5F408D}"/>
              </a:ext>
            </a:extLst>
          </p:cNvPr>
          <p:cNvSpPr/>
          <p:nvPr/>
        </p:nvSpPr>
        <p:spPr>
          <a:xfrm>
            <a:off x="6959308" y="174792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read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4F17797E-F2DB-5ADF-02FE-E0226F7ACE16}"/>
              </a:ext>
            </a:extLst>
          </p:cNvPr>
          <p:cNvSpPr/>
          <p:nvPr/>
        </p:nvSpPr>
        <p:spPr>
          <a:xfrm>
            <a:off x="6959307" y="3652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and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3B819ECA-E0CE-0C5D-FF83-5E3EE687278A}"/>
              </a:ext>
            </a:extLst>
          </p:cNvPr>
          <p:cNvSpPr/>
          <p:nvPr/>
        </p:nvSpPr>
        <p:spPr>
          <a:xfrm>
            <a:off x="6959307" y="445119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party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FD04519-C5EE-5166-1A97-1250B554FDCF}"/>
              </a:ext>
            </a:extLst>
          </p:cNvPr>
          <p:cNvCxnSpPr>
            <a:cxnSpLocks/>
          </p:cNvCxnSpPr>
          <p:nvPr/>
        </p:nvCxnSpPr>
        <p:spPr>
          <a:xfrm flipV="1">
            <a:off x="6251880" y="1957795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6E11CB0D-D77D-45B7-25D6-C3B2C6965F47}"/>
              </a:ext>
            </a:extLst>
          </p:cNvPr>
          <p:cNvCxnSpPr>
            <a:cxnSpLocks/>
          </p:cNvCxnSpPr>
          <p:nvPr/>
        </p:nvCxnSpPr>
        <p:spPr>
          <a:xfrm>
            <a:off x="6259576" y="2420845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56F25780-7D26-D5A3-3618-1135CB12AAC1}"/>
              </a:ext>
            </a:extLst>
          </p:cNvPr>
          <p:cNvCxnSpPr>
            <a:cxnSpLocks/>
          </p:cNvCxnSpPr>
          <p:nvPr/>
        </p:nvCxnSpPr>
        <p:spPr>
          <a:xfrm>
            <a:off x="6251879" y="3215471"/>
            <a:ext cx="625270" cy="694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70EA67BC-FF40-CF85-BF93-26350692CB6F}"/>
              </a:ext>
            </a:extLst>
          </p:cNvPr>
          <p:cNvCxnSpPr>
            <a:cxnSpLocks/>
          </p:cNvCxnSpPr>
          <p:nvPr/>
        </p:nvCxnSpPr>
        <p:spPr>
          <a:xfrm>
            <a:off x="6246934" y="3268249"/>
            <a:ext cx="630215" cy="14991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/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C0517B7-256E-F152-381C-CE5B518C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3" y="1422320"/>
                <a:ext cx="643283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/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−3.2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F906C2F-5027-8893-C1EC-DB34E9C0E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014097"/>
                <a:ext cx="530678" cy="338554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/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6676045-5672-AA81-F226-84FF0BBA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878" y="3380849"/>
                <a:ext cx="530678" cy="338554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/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9C59B25-2255-0ACF-CE91-AC14A5AC8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6" y="4946362"/>
                <a:ext cx="530678" cy="338554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圓角矩形 61">
            <a:extLst>
              <a:ext uri="{FF2B5EF4-FFF2-40B4-BE49-F238E27FC236}">
                <a16:creationId xmlns:a16="http://schemas.microsoft.com/office/drawing/2014/main" id="{4B769ABC-2D1E-CB77-8C48-CD005D939EA0}"/>
              </a:ext>
            </a:extLst>
          </p:cNvPr>
          <p:cNvSpPr/>
          <p:nvPr/>
        </p:nvSpPr>
        <p:spPr>
          <a:xfrm>
            <a:off x="8566509" y="2541946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A18B5995-7936-68CC-EB41-6DE84B364041}"/>
              </a:ext>
            </a:extLst>
          </p:cNvPr>
          <p:cNvSpPr/>
          <p:nvPr/>
        </p:nvSpPr>
        <p:spPr>
          <a:xfrm>
            <a:off x="8566509" y="1745555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tv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F9B8227B-B2AF-EA84-9CAC-78F856341887}"/>
              </a:ext>
            </a:extLst>
          </p:cNvPr>
          <p:cNvCxnSpPr>
            <a:cxnSpLocks/>
          </p:cNvCxnSpPr>
          <p:nvPr/>
        </p:nvCxnSpPr>
        <p:spPr>
          <a:xfrm>
            <a:off x="7868037" y="2801375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09A036F-DE62-BB87-4E4C-E2841664A1C1}"/>
              </a:ext>
            </a:extLst>
          </p:cNvPr>
          <p:cNvCxnSpPr>
            <a:cxnSpLocks/>
          </p:cNvCxnSpPr>
          <p:nvPr/>
        </p:nvCxnSpPr>
        <p:spPr>
          <a:xfrm flipV="1">
            <a:off x="7868037" y="2002610"/>
            <a:ext cx="583505" cy="7557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65458D6C-0F40-E54D-7D40-40DE99DB5C0C}"/>
              </a:ext>
            </a:extLst>
          </p:cNvPr>
          <p:cNvSpPr/>
          <p:nvPr/>
        </p:nvSpPr>
        <p:spPr>
          <a:xfrm>
            <a:off x="8566509" y="4434454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horror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15DC6462-8ECC-218B-B2C6-74CB85517F37}"/>
              </a:ext>
            </a:extLst>
          </p:cNvPr>
          <p:cNvSpPr/>
          <p:nvPr/>
        </p:nvSpPr>
        <p:spPr>
          <a:xfrm>
            <a:off x="8566509" y="363075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write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DC9CA5F9-443A-548C-D9DC-99EEDDCC1B84}"/>
              </a:ext>
            </a:extLst>
          </p:cNvPr>
          <p:cNvCxnSpPr>
            <a:cxnSpLocks/>
          </p:cNvCxnSpPr>
          <p:nvPr/>
        </p:nvCxnSpPr>
        <p:spPr>
          <a:xfrm>
            <a:off x="7868037" y="3920828"/>
            <a:ext cx="5835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87D77537-FC62-4357-15D5-8D73B9A85FF0}"/>
              </a:ext>
            </a:extLst>
          </p:cNvPr>
          <p:cNvCxnSpPr>
            <a:cxnSpLocks/>
          </p:cNvCxnSpPr>
          <p:nvPr/>
        </p:nvCxnSpPr>
        <p:spPr>
          <a:xfrm>
            <a:off x="7878102" y="4025792"/>
            <a:ext cx="571276" cy="6824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/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−4.8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AC91EA17-C9D6-FF25-F9B0-AF8763210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1420109"/>
                <a:ext cx="643283" cy="33855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/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−3.7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F2BEE332-6CAA-42C9-C270-2622ACB4D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3028656"/>
                <a:ext cx="643283" cy="33855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/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−4.5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9CC7B0D0-65C5-0DC6-E08A-EE5DFC35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3081" y="3354518"/>
                <a:ext cx="643283" cy="33855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/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−4.3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6EFF82DC-8235-5F19-35CB-E35C980CB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0211" y="4926282"/>
                <a:ext cx="643283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圓角矩形 86">
            <a:extLst>
              <a:ext uri="{FF2B5EF4-FFF2-40B4-BE49-F238E27FC236}">
                <a16:creationId xmlns:a16="http://schemas.microsoft.com/office/drawing/2014/main" id="{2ECEE44B-E1FE-8F53-C2EA-BF6466326A8D}"/>
              </a:ext>
            </a:extLst>
          </p:cNvPr>
          <p:cNvSpPr/>
          <p:nvPr/>
        </p:nvSpPr>
        <p:spPr>
          <a:xfrm>
            <a:off x="10210292" y="4867019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777A461-4D4D-A6A3-48E3-DEF3183B7D1E}"/>
              </a:ext>
            </a:extLst>
          </p:cNvPr>
          <p:cNvSpPr/>
          <p:nvPr/>
        </p:nvSpPr>
        <p:spPr>
          <a:xfrm>
            <a:off x="10210294" y="4070628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games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19CB5E83-68B2-EECF-6051-F6B089A593B9}"/>
              </a:ext>
            </a:extLst>
          </p:cNvPr>
          <p:cNvCxnSpPr>
            <a:cxnSpLocks/>
          </p:cNvCxnSpPr>
          <p:nvPr/>
        </p:nvCxnSpPr>
        <p:spPr>
          <a:xfrm flipV="1">
            <a:off x="9502866" y="4280494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DCE5A51-6B44-14B3-A16B-A0D864279FFB}"/>
              </a:ext>
            </a:extLst>
          </p:cNvPr>
          <p:cNvCxnSpPr>
            <a:cxnSpLocks/>
          </p:cNvCxnSpPr>
          <p:nvPr/>
        </p:nvCxnSpPr>
        <p:spPr>
          <a:xfrm>
            <a:off x="9510562" y="4743544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/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−5.0</m:t>
                      </m:r>
                    </m:oMath>
                  </m:oMathPara>
                </a14:m>
                <a:endParaRPr kumimoji="1"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FADD9AFA-BBAF-1373-7669-45A5779F6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1549" y="3745019"/>
                <a:ext cx="643283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/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−5.3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6D896CB3-4BA5-6930-4608-455C8C5D95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5864" y="5336796"/>
                <a:ext cx="530678" cy="338554"/>
              </a:xfrm>
              <a:prstGeom prst="rect">
                <a:avLst/>
              </a:prstGeom>
              <a:blipFill>
                <a:blip r:embed="rId2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圓角矩形 92">
            <a:extLst>
              <a:ext uri="{FF2B5EF4-FFF2-40B4-BE49-F238E27FC236}">
                <a16:creationId xmlns:a16="http://schemas.microsoft.com/office/drawing/2014/main" id="{6682415B-AAE3-C480-C984-1FA1C126E1A4}"/>
              </a:ext>
            </a:extLst>
          </p:cNvPr>
          <p:cNvSpPr/>
          <p:nvPr/>
        </p:nvSpPr>
        <p:spPr>
          <a:xfrm>
            <a:off x="10187145" y="2923111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movies</a:t>
            </a:r>
            <a:endParaRPr kumimoji="1" lang="zh-TW" altLang="en-US" sz="13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854E7910-C3A2-1166-8197-6FBABACCD778}"/>
              </a:ext>
            </a:extLst>
          </p:cNvPr>
          <p:cNvSpPr/>
          <p:nvPr/>
        </p:nvSpPr>
        <p:spPr>
          <a:xfrm>
            <a:off x="10187147" y="2126720"/>
            <a:ext cx="810689" cy="514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things</a:t>
            </a:r>
            <a:endParaRPr kumimoji="1" lang="zh-TW" altLang="en-US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4F585D2D-48D7-D4DD-06CA-F00CAF494BC3}"/>
              </a:ext>
            </a:extLst>
          </p:cNvPr>
          <p:cNvCxnSpPr>
            <a:cxnSpLocks/>
          </p:cNvCxnSpPr>
          <p:nvPr/>
        </p:nvCxnSpPr>
        <p:spPr>
          <a:xfrm flipV="1">
            <a:off x="9479719" y="2336586"/>
            <a:ext cx="635929" cy="4148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1A6C486F-EFEC-66D4-8F69-9EF80B3487C8}"/>
              </a:ext>
            </a:extLst>
          </p:cNvPr>
          <p:cNvCxnSpPr>
            <a:cxnSpLocks/>
          </p:cNvCxnSpPr>
          <p:nvPr/>
        </p:nvCxnSpPr>
        <p:spPr>
          <a:xfrm>
            <a:off x="9487415" y="2799636"/>
            <a:ext cx="628233" cy="46230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/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600" b="0" i="1" smtClean="0">
                          <a:latin typeface="Cambria Math" panose="02040503050406030204" pitchFamily="18" charset="0"/>
                        </a:rPr>
                        <m:t>−5.1</m:t>
                      </m:r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45EB6964-E132-3716-7E4D-D7B527BD1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8402" y="1801111"/>
                <a:ext cx="643283" cy="33855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/>
              <p:nvPr/>
            </p:nvSpPr>
            <p:spPr>
              <a:xfrm>
                <a:off x="9843132" y="3422037"/>
                <a:ext cx="1539645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−4.6</m:t>
                    </m:r>
                  </m:oMath>
                </a14:m>
                <a:r>
                  <a:rPr kumimoji="1" lang="en-US" altLang="zh-TW" sz="16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1600" dirty="0">
                    <a:solidFill>
                      <a:srgbClr val="FF0000"/>
                    </a:solidFill>
                  </a:rPr>
                  <a:t>/ 6 = -0.77</a:t>
                </a:r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EEC113B5-90C9-8AF8-DA51-2627CD35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3132" y="3422037"/>
                <a:ext cx="1539645" cy="338554"/>
              </a:xfrm>
              <a:prstGeom prst="rect">
                <a:avLst/>
              </a:prstGeom>
              <a:blipFill>
                <a:blip r:embed="rId24"/>
                <a:stretch>
                  <a:fillRect t="-7143" b="-17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0AA884E7-538D-AB7F-6E1A-7637D89C9C8E}"/>
              </a:ext>
            </a:extLst>
          </p:cNvPr>
          <p:cNvSpPr txBox="1"/>
          <p:nvPr/>
        </p:nvSpPr>
        <p:spPr>
          <a:xfrm>
            <a:off x="9445416" y="688120"/>
            <a:ext cx="1692508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`Beam size`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BC8474A-1F64-5A0C-B12E-1E2E8218CDA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87561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752939"/>
            <a:ext cx="101497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Decoding strategies that optimize for output with high probability, such as beam search, lead to text that is </a:t>
            </a:r>
            <a:r>
              <a:rPr kumimoji="1" lang="en-US" altLang="zh-TW" sz="2400" dirty="0">
                <a:solidFill>
                  <a:srgbClr val="FF0000"/>
                </a:solidFill>
              </a:rPr>
              <a:t>incredibly degenerate (e.g., repetitive words)</a:t>
            </a:r>
            <a:r>
              <a:rPr kumimoji="1" lang="en-US" altLang="zh-TW" sz="2400" dirty="0"/>
              <a:t>, even when using state-of-the-art models such as GPT-2 Large (in 2020).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6598DA-BFEF-5CE8-1F13-6BCB261347C8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81474E8-214E-D3E9-223B-CCC276FC1E1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6974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(2)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Continued.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6598DA-BFEF-5CE8-1F13-6BCB261347C8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3BB4C8-FD42-7A09-FD6E-DE9711AC2F3E}"/>
              </a:ext>
            </a:extLst>
          </p:cNvPr>
          <p:cNvSpPr txBox="1"/>
          <p:nvPr/>
        </p:nvSpPr>
        <p:spPr>
          <a:xfrm>
            <a:off x="1310640" y="1784760"/>
            <a:ext cx="967359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Context: </a:t>
            </a:r>
            <a:r>
              <a:rPr kumimoji="1" lang="en-US" altLang="zh-TW" dirty="0"/>
              <a:t>In a shocking finding, scientist discovered a herd of unicorns living in a remote, previously unexplored valley, in the Andes Mountains. Even more surprising to the researchers was the fact that the unicorns spoke perfect English.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F06F358-0BDB-8C7E-36B1-10FD3D10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33" y="3244728"/>
            <a:ext cx="4700268" cy="190633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B82C29D-3152-E281-C308-679426536F1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244877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(2)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Continued.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6598DA-BFEF-5CE8-1F13-6BCB261347C8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678545-816F-3CFE-E94E-8DF732173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540" y="1688714"/>
            <a:ext cx="8884920" cy="3586787"/>
          </a:xfrm>
          <a:prstGeom prst="rect">
            <a:avLst/>
          </a:prstGeom>
        </p:spPr>
      </p:pic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DDF33F72-A6E1-B1DB-0495-A9A0C54F5756}"/>
              </a:ext>
            </a:extLst>
          </p:cNvPr>
          <p:cNvCxnSpPr>
            <a:cxnSpLocks/>
          </p:cNvCxnSpPr>
          <p:nvPr/>
        </p:nvCxnSpPr>
        <p:spPr>
          <a:xfrm>
            <a:off x="1819258" y="4997205"/>
            <a:ext cx="12211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871C2C9-CD94-83F5-74BE-921BE5862BC6}"/>
              </a:ext>
            </a:extLst>
          </p:cNvPr>
          <p:cNvCxnSpPr>
            <a:cxnSpLocks/>
          </p:cNvCxnSpPr>
          <p:nvPr/>
        </p:nvCxnSpPr>
        <p:spPr>
          <a:xfrm>
            <a:off x="9812638" y="4749555"/>
            <a:ext cx="7258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31025E-D9F4-6E5C-1A14-CFD9EC161A4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9459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6D2A0-A40D-E919-4D41-45FBD5C8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is Beam Search so weak?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3A65F4-FC14-90CD-F9AB-B67ADBDE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99BFC7-45D5-8949-4837-C8FBEA14509A}"/>
              </a:ext>
            </a:extLst>
          </p:cNvPr>
          <p:cNvSpPr txBox="1"/>
          <p:nvPr/>
        </p:nvSpPr>
        <p:spPr>
          <a:xfrm>
            <a:off x="1005936" y="1855809"/>
            <a:ext cx="10149744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現代語言模型通常使用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maximum likelihood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的方式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(language modeling)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進行訓練，這會導致模型過度偏向常見或高頻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當模型在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early steps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中對某些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給予極高機率時，這些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所在的路徑就會大幅壓制了其他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candidate tokens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，導致生成缺少多樣性，甚至進入重複生成的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loop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例如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I don’t know I don’t know I don’t know …)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030DB9-17A1-FD79-460A-118582795F1E}"/>
              </a:ext>
            </a:extLst>
          </p:cNvPr>
          <p:cNvSpPr txBox="1"/>
          <p:nvPr/>
        </p:nvSpPr>
        <p:spPr>
          <a:xfrm>
            <a:off x="2520363" y="6043529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933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(2)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Continued.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3BB4C8-FD42-7A09-FD6E-DE9711AC2F3E}"/>
              </a:ext>
            </a:extLst>
          </p:cNvPr>
          <p:cNvSpPr txBox="1"/>
          <p:nvPr/>
        </p:nvSpPr>
        <p:spPr>
          <a:xfrm>
            <a:off x="1310640" y="1784760"/>
            <a:ext cx="967359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Context: </a:t>
            </a:r>
            <a:r>
              <a:rPr kumimoji="1" lang="en-US" altLang="zh-TW" dirty="0"/>
              <a:t>In a shocking finding, scientist discovered a herd of unicorns living in a remote, previously unexplored valley, in the Andes Mountains. Even more surprising to the researchers was the fact that the unicorns spoke perfect English.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F06F358-0BDB-8C7E-36B1-10FD3D10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33" y="3244728"/>
            <a:ext cx="4700268" cy="190633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419E64A-80B7-8B00-3880-5BF66087DA5D}"/>
              </a:ext>
            </a:extLst>
          </p:cNvPr>
          <p:cNvSpPr txBox="1"/>
          <p:nvPr/>
        </p:nvSpPr>
        <p:spPr>
          <a:xfrm>
            <a:off x="6283962" y="3317750"/>
            <a:ext cx="47002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How about random sampling according to the probabilities?</a:t>
            </a:r>
          </a:p>
          <a:p>
            <a:r>
              <a:rPr kumimoji="1" lang="en-US" altLang="zh-TW" sz="2800" dirty="0">
                <a:solidFill>
                  <a:srgbClr val="FF0000"/>
                </a:solidFill>
              </a:rPr>
              <a:t>(Pure Sampling)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B18CB7-972E-05AC-B9A3-946709C3A0C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7701E8F-2FC6-84D6-D1BD-5057A7194B9F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65452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E9702-4B56-D69D-2044-8BE4C20E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A4BF69-E3A1-CFA7-C259-1A536571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4</a:t>
            </a:fld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A1DF1DE7-4A7B-AAD0-6B0B-A3703F56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Recap: Language Model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D1D48EE6-20D2-AE58-A92C-3FEF9374D106}"/>
              </a:ext>
            </a:extLst>
          </p:cNvPr>
          <p:cNvSpPr/>
          <p:nvPr/>
        </p:nvSpPr>
        <p:spPr>
          <a:xfrm>
            <a:off x="1345532" y="3464512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9C18138D-2F9E-B7AC-AF31-80200C74547D}"/>
              </a:ext>
            </a:extLst>
          </p:cNvPr>
          <p:cNvSpPr/>
          <p:nvPr/>
        </p:nvSpPr>
        <p:spPr>
          <a:xfrm>
            <a:off x="1427263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78CE1AC-6581-98CA-E3AF-FDC7DC085BA2}"/>
              </a:ext>
            </a:extLst>
          </p:cNvPr>
          <p:cNvSpPr/>
          <p:nvPr/>
        </p:nvSpPr>
        <p:spPr>
          <a:xfrm>
            <a:off x="4341838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A94D4E7F-2167-5556-2AE6-AAD132578C77}"/>
              </a:ext>
            </a:extLst>
          </p:cNvPr>
          <p:cNvSpPr/>
          <p:nvPr/>
        </p:nvSpPr>
        <p:spPr>
          <a:xfrm>
            <a:off x="4924755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56865D3-702C-99A1-21E0-8E293251D0AC}"/>
              </a:ext>
            </a:extLst>
          </p:cNvPr>
          <p:cNvSpPr/>
          <p:nvPr/>
        </p:nvSpPr>
        <p:spPr>
          <a:xfrm>
            <a:off x="2010178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B1BACAC-83CE-05B9-5D0E-65AB22BBE5D7}"/>
              </a:ext>
            </a:extLst>
          </p:cNvPr>
          <p:cNvSpPr/>
          <p:nvPr/>
        </p:nvSpPr>
        <p:spPr>
          <a:xfrm>
            <a:off x="2593093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38C12175-BF3B-26F0-442C-8C812F63CDD5}"/>
              </a:ext>
            </a:extLst>
          </p:cNvPr>
          <p:cNvSpPr/>
          <p:nvPr/>
        </p:nvSpPr>
        <p:spPr>
          <a:xfrm>
            <a:off x="3176008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1637828-BC44-4F38-8885-7241FC84491C}"/>
              </a:ext>
            </a:extLst>
          </p:cNvPr>
          <p:cNvSpPr/>
          <p:nvPr/>
        </p:nvSpPr>
        <p:spPr>
          <a:xfrm>
            <a:off x="3758923" y="477913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7EB8953-6E87-F058-6FB5-C549DC65EDED}"/>
              </a:ext>
            </a:extLst>
          </p:cNvPr>
          <p:cNvCxnSpPr>
            <a:cxnSpLocks/>
          </p:cNvCxnSpPr>
          <p:nvPr/>
        </p:nvCxnSpPr>
        <p:spPr>
          <a:xfrm flipV="1">
            <a:off x="1659191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8D7ACB2-CF6F-909E-624F-EDA7FDEA36C7}"/>
              </a:ext>
            </a:extLst>
          </p:cNvPr>
          <p:cNvCxnSpPr>
            <a:cxnSpLocks/>
          </p:cNvCxnSpPr>
          <p:nvPr/>
        </p:nvCxnSpPr>
        <p:spPr>
          <a:xfrm flipV="1">
            <a:off x="2239385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EB00621-3702-A861-C67F-D1D813014439}"/>
              </a:ext>
            </a:extLst>
          </p:cNvPr>
          <p:cNvCxnSpPr>
            <a:cxnSpLocks/>
          </p:cNvCxnSpPr>
          <p:nvPr/>
        </p:nvCxnSpPr>
        <p:spPr>
          <a:xfrm flipV="1">
            <a:off x="2819579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C3550D86-337D-E2F8-1DD8-2C4BA36FB6FB}"/>
              </a:ext>
            </a:extLst>
          </p:cNvPr>
          <p:cNvCxnSpPr>
            <a:cxnSpLocks/>
          </p:cNvCxnSpPr>
          <p:nvPr/>
        </p:nvCxnSpPr>
        <p:spPr>
          <a:xfrm flipV="1">
            <a:off x="3399773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69E96C9-57A7-3729-3E7B-59236EF0E4D7}"/>
              </a:ext>
            </a:extLst>
          </p:cNvPr>
          <p:cNvCxnSpPr>
            <a:cxnSpLocks/>
          </p:cNvCxnSpPr>
          <p:nvPr/>
        </p:nvCxnSpPr>
        <p:spPr>
          <a:xfrm flipV="1">
            <a:off x="3979967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D78BC7F-4D4A-8F22-240D-AA52AF35C1CE}"/>
              </a:ext>
            </a:extLst>
          </p:cNvPr>
          <p:cNvCxnSpPr>
            <a:cxnSpLocks/>
          </p:cNvCxnSpPr>
          <p:nvPr/>
        </p:nvCxnSpPr>
        <p:spPr>
          <a:xfrm flipV="1">
            <a:off x="4560161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2375D72-99C4-D87B-1E32-0BAF45E9C920}"/>
              </a:ext>
            </a:extLst>
          </p:cNvPr>
          <p:cNvCxnSpPr>
            <a:cxnSpLocks/>
          </p:cNvCxnSpPr>
          <p:nvPr/>
        </p:nvCxnSpPr>
        <p:spPr>
          <a:xfrm flipV="1">
            <a:off x="5140354" y="446766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477AF822-A44C-ACDC-E3C7-E2F3DBD90267}"/>
              </a:ext>
            </a:extLst>
          </p:cNvPr>
          <p:cNvSpPr/>
          <p:nvPr/>
        </p:nvSpPr>
        <p:spPr>
          <a:xfrm>
            <a:off x="4924755" y="273341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838753-A9EA-AEEF-042D-5FECD656FA81}"/>
              </a:ext>
            </a:extLst>
          </p:cNvPr>
          <p:cNvCxnSpPr>
            <a:cxnSpLocks/>
          </p:cNvCxnSpPr>
          <p:nvPr/>
        </p:nvCxnSpPr>
        <p:spPr>
          <a:xfrm flipV="1">
            <a:off x="5153961" y="316004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2">
            <a:extLst>
              <a:ext uri="{FF2B5EF4-FFF2-40B4-BE49-F238E27FC236}">
                <a16:creationId xmlns:a16="http://schemas.microsoft.com/office/drawing/2014/main" id="{DD8B3EBD-C615-5F42-A649-971C106C244E}"/>
              </a:ext>
            </a:extLst>
          </p:cNvPr>
          <p:cNvSpPr txBox="1"/>
          <p:nvPr/>
        </p:nvSpPr>
        <p:spPr>
          <a:xfrm>
            <a:off x="4352793" y="2259211"/>
            <a:ext cx="157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b="1" dirty="0">
                <a:solidFill>
                  <a:srgbClr val="00B050"/>
                </a:solidFill>
              </a:rPr>
              <a:t>(The next word)</a:t>
            </a:r>
            <a:endParaRPr kumimoji="1" lang="zh-TW" altLang="en-US" sz="16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26795B6-8EB0-D302-0AEA-9D9649F16B6A}"/>
                  </a:ext>
                </a:extLst>
              </p:cNvPr>
              <p:cNvSpPr txBox="1"/>
              <p:nvPr/>
            </p:nvSpPr>
            <p:spPr>
              <a:xfrm>
                <a:off x="6096000" y="2636822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26795B6-8EB0-D302-0AEA-9D9649F16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36822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11432707-D649-B997-664F-93368CC7C22F}"/>
              </a:ext>
            </a:extLst>
          </p:cNvPr>
          <p:cNvSpPr txBox="1"/>
          <p:nvPr/>
        </p:nvSpPr>
        <p:spPr>
          <a:xfrm>
            <a:off x="5927915" y="3493519"/>
            <a:ext cx="5755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model that assigns probabilities to upcoming words is called </a:t>
            </a:r>
            <a:r>
              <a:rPr kumimoji="1" lang="en-US" altLang="zh-TW" sz="2400" b="1" dirty="0"/>
              <a:t>a language model</a:t>
            </a:r>
            <a:r>
              <a:rPr kumimoji="1" lang="en-US" altLang="zh-TW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task involving predictions of upcoming words is </a:t>
            </a:r>
            <a:r>
              <a:rPr kumimoji="1" lang="en-US" altLang="zh-TW" sz="2400" b="1" dirty="0"/>
              <a:t>language modeling</a:t>
            </a:r>
            <a:r>
              <a:rPr kumimoji="1" lang="en-US" altLang="zh-TW" sz="2400" dirty="0"/>
              <a:t>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58A9604-EB36-4D9D-3B14-BD203B73857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9028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Beam Search (2)</a:t>
            </a:r>
            <a:r>
              <a:rPr kumimoji="1" lang="zh-TW" altLang="en-US" dirty="0"/>
              <a:t> </a:t>
            </a:r>
            <a:r>
              <a:rPr kumimoji="1" lang="en-US" altLang="zh-TW" dirty="0"/>
              <a:t>– Continued.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3BB4C8-FD42-7A09-FD6E-DE9711AC2F3E}"/>
              </a:ext>
            </a:extLst>
          </p:cNvPr>
          <p:cNvSpPr txBox="1"/>
          <p:nvPr/>
        </p:nvSpPr>
        <p:spPr>
          <a:xfrm>
            <a:off x="1310640" y="1784760"/>
            <a:ext cx="967359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Context: </a:t>
            </a:r>
            <a:r>
              <a:rPr kumimoji="1" lang="en-US" altLang="zh-TW" dirty="0"/>
              <a:t>In a shocking finding, scientist discovered a herd of unicorns living in a remote, previously unexplored valley, in the Andes Mountains. Even more surprising to the researchers was the fact that the unicorns spoke perfect English.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F06F358-0BDB-8C7E-36B1-10FD3D10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33" y="3244728"/>
            <a:ext cx="4700268" cy="190633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F5D8F2A-4ED6-0AFF-0A3A-25E030F2A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435" y="3271916"/>
            <a:ext cx="5039304" cy="1867714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20CD039-8D19-A605-41FC-CFE88F9CBF3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EC46E9-379E-3E89-8DC8-29B169436C26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48004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0C4F5-13AB-9D74-511D-40958F63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Observation between BS and Pure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2BA0B4-0E73-279A-C232-9D6A366C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5CD8E5E-4C7F-2BFE-C144-BA2FAF36F523}"/>
              </a:ext>
            </a:extLst>
          </p:cNvPr>
          <p:cNvSpPr txBox="1"/>
          <p:nvPr/>
        </p:nvSpPr>
        <p:spPr>
          <a:xfrm>
            <a:off x="1005936" y="1855809"/>
            <a:ext cx="450332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Pure Sampling does not show repetitive loop, but the result becomes incoherent and almost unrelated to the context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Why? -&gt; </a:t>
            </a:r>
            <a:r>
              <a:rPr kumimoji="1" lang="en-US" altLang="zh-TW" sz="2400" dirty="0">
                <a:solidFill>
                  <a:srgbClr val="FF0000"/>
                </a:solidFill>
              </a:rPr>
              <a:t>Unreliable tail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77C8A7-E80F-79B9-0194-674DF3B145E6}"/>
              </a:ext>
            </a:extLst>
          </p:cNvPr>
          <p:cNvSpPr txBox="1"/>
          <p:nvPr/>
        </p:nvSpPr>
        <p:spPr>
          <a:xfrm>
            <a:off x="8161020" y="2125755"/>
            <a:ext cx="17266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the</a:t>
            </a:r>
          </a:p>
          <a:p>
            <a:r>
              <a:rPr kumimoji="1" lang="en-US" altLang="zh-TW" dirty="0"/>
              <a:t>am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no</a:t>
            </a:r>
          </a:p>
          <a:p>
            <a:r>
              <a:rPr kumimoji="1" lang="en" altLang="zh-TW" dirty="0">
                <a:ea typeface="Microsoft JhengHei" panose="020B0604030504040204" pitchFamily="34" charset="-120"/>
              </a:rPr>
              <a:t>a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/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CD191E-CE16-A19D-7365-E2984132E6F8}"/>
              </a:ext>
            </a:extLst>
          </p:cNvPr>
          <p:cNvSpPr txBox="1"/>
          <p:nvPr/>
        </p:nvSpPr>
        <p:spPr>
          <a:xfrm>
            <a:off x="9236134" y="212575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0.0011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0.0012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0.0013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0.0014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0.0015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</p:txBody>
      </p:sp>
      <p:sp>
        <p:nvSpPr>
          <p:cNvPr id="11" name="右大括弧 10">
            <a:extLst>
              <a:ext uri="{FF2B5EF4-FFF2-40B4-BE49-F238E27FC236}">
                <a16:creationId xmlns:a16="http://schemas.microsoft.com/office/drawing/2014/main" id="{C464BB94-372C-B179-D5F7-6AE0350AEEAD}"/>
              </a:ext>
            </a:extLst>
          </p:cNvPr>
          <p:cNvSpPr/>
          <p:nvPr/>
        </p:nvSpPr>
        <p:spPr>
          <a:xfrm>
            <a:off x="10208933" y="2219570"/>
            <a:ext cx="373278" cy="37826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A74CFE-0465-2409-63BD-5548D219685F}"/>
              </a:ext>
            </a:extLst>
          </p:cNvPr>
          <p:cNvSpPr txBox="1"/>
          <p:nvPr/>
        </p:nvSpPr>
        <p:spPr>
          <a:xfrm>
            <a:off x="8044190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Vocab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1308AD-23F9-38D9-01C1-65B82F326E5B}"/>
              </a:ext>
            </a:extLst>
          </p:cNvPr>
          <p:cNvSpPr txBox="1"/>
          <p:nvPr/>
        </p:nvSpPr>
        <p:spPr>
          <a:xfrm>
            <a:off x="9221270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523BCF-B66F-E8AC-9A84-60D173C23F3A}"/>
              </a:ext>
            </a:extLst>
          </p:cNvPr>
          <p:cNvSpPr txBox="1"/>
          <p:nvPr/>
        </p:nvSpPr>
        <p:spPr>
          <a:xfrm>
            <a:off x="10646708" y="3807451"/>
            <a:ext cx="101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Example</a:t>
            </a:r>
          </a:p>
          <a:p>
            <a:pPr algn="ctr"/>
            <a:r>
              <a:rPr kumimoji="1" lang="en-US" altLang="zh-TW" dirty="0"/>
              <a:t>Vocab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7A1373-A551-1DD6-9435-40AC274E81F5}"/>
              </a:ext>
            </a:extLst>
          </p:cNvPr>
          <p:cNvSpPr txBox="1"/>
          <p:nvPr/>
        </p:nvSpPr>
        <p:spPr>
          <a:xfrm>
            <a:off x="6010115" y="2502031"/>
            <a:ext cx="22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Words that have low probabilities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6C177ECE-4133-D8A9-615C-7F060621BB89}"/>
              </a:ext>
            </a:extLst>
          </p:cNvPr>
          <p:cNvCxnSpPr>
            <a:endCxn id="15" idx="2"/>
          </p:cNvCxnSpPr>
          <p:nvPr/>
        </p:nvCxnSpPr>
        <p:spPr>
          <a:xfrm flipV="1">
            <a:off x="4434840" y="3148362"/>
            <a:ext cx="2711975" cy="1305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B01246C9-9C41-E43D-3FC8-A36200DAAAD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11054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0C4F5-13AB-9D74-511D-40958F63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Observation between BS and Pure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2BA0B4-0E73-279A-C232-9D6A366C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5CD8E5E-4C7F-2BFE-C144-BA2FAF36F523}"/>
              </a:ext>
            </a:extLst>
          </p:cNvPr>
          <p:cNvSpPr txBox="1"/>
          <p:nvPr/>
        </p:nvSpPr>
        <p:spPr>
          <a:xfrm>
            <a:off x="1005936" y="1855809"/>
            <a:ext cx="450332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Pure Sampling does not show repetitive loop, but the result becomes incoherent and almost unrelated to the context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Why? -&gt; Unreliable tail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77C8A7-E80F-79B9-0194-674DF3B145E6}"/>
              </a:ext>
            </a:extLst>
          </p:cNvPr>
          <p:cNvSpPr txBox="1"/>
          <p:nvPr/>
        </p:nvSpPr>
        <p:spPr>
          <a:xfrm>
            <a:off x="8161020" y="2125755"/>
            <a:ext cx="17266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the</a:t>
            </a:r>
          </a:p>
          <a:p>
            <a:r>
              <a:rPr kumimoji="1" lang="en-US" altLang="zh-TW" dirty="0"/>
              <a:t>am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no</a:t>
            </a:r>
          </a:p>
          <a:p>
            <a:r>
              <a:rPr kumimoji="1" lang="en" altLang="zh-TW" dirty="0">
                <a:ea typeface="Microsoft JhengHei" panose="020B0604030504040204" pitchFamily="34" charset="-120"/>
              </a:rPr>
              <a:t>a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/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CD191E-CE16-A19D-7365-E2984132E6F8}"/>
              </a:ext>
            </a:extLst>
          </p:cNvPr>
          <p:cNvSpPr txBox="1"/>
          <p:nvPr/>
        </p:nvSpPr>
        <p:spPr>
          <a:xfrm>
            <a:off x="9236134" y="212575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0.0011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0.0012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0.0013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0.0014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0.0015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</p:txBody>
      </p:sp>
      <p:sp>
        <p:nvSpPr>
          <p:cNvPr id="11" name="右大括弧 10">
            <a:extLst>
              <a:ext uri="{FF2B5EF4-FFF2-40B4-BE49-F238E27FC236}">
                <a16:creationId xmlns:a16="http://schemas.microsoft.com/office/drawing/2014/main" id="{C464BB94-372C-B179-D5F7-6AE0350AEEAD}"/>
              </a:ext>
            </a:extLst>
          </p:cNvPr>
          <p:cNvSpPr/>
          <p:nvPr/>
        </p:nvSpPr>
        <p:spPr>
          <a:xfrm>
            <a:off x="10208933" y="2219570"/>
            <a:ext cx="373278" cy="37826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A74CFE-0465-2409-63BD-5548D219685F}"/>
              </a:ext>
            </a:extLst>
          </p:cNvPr>
          <p:cNvSpPr txBox="1"/>
          <p:nvPr/>
        </p:nvSpPr>
        <p:spPr>
          <a:xfrm>
            <a:off x="8044190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Vocab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1308AD-23F9-38D9-01C1-65B82F326E5B}"/>
              </a:ext>
            </a:extLst>
          </p:cNvPr>
          <p:cNvSpPr txBox="1"/>
          <p:nvPr/>
        </p:nvSpPr>
        <p:spPr>
          <a:xfrm>
            <a:off x="9221270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523BCF-B66F-E8AC-9A84-60D173C23F3A}"/>
              </a:ext>
            </a:extLst>
          </p:cNvPr>
          <p:cNvSpPr txBox="1"/>
          <p:nvPr/>
        </p:nvSpPr>
        <p:spPr>
          <a:xfrm>
            <a:off x="10646708" y="3807451"/>
            <a:ext cx="1011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Example</a:t>
            </a:r>
          </a:p>
          <a:p>
            <a:pPr algn="ctr"/>
            <a:r>
              <a:rPr kumimoji="1" lang="en-US" altLang="zh-TW" dirty="0"/>
              <a:t>Vocab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7A1373-A551-1DD6-9435-40AC274E81F5}"/>
              </a:ext>
            </a:extLst>
          </p:cNvPr>
          <p:cNvSpPr txBox="1"/>
          <p:nvPr/>
        </p:nvSpPr>
        <p:spPr>
          <a:xfrm>
            <a:off x="6010115" y="2502031"/>
            <a:ext cx="22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Words that have low probabilities</a:t>
            </a:r>
            <a:endParaRPr kumimoji="1" lang="zh-TW" altLang="en-US" dirty="0"/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6C177ECE-4133-D8A9-615C-7F060621BB89}"/>
              </a:ext>
            </a:extLst>
          </p:cNvPr>
          <p:cNvCxnSpPr>
            <a:endCxn id="15" idx="2"/>
          </p:cNvCxnSpPr>
          <p:nvPr/>
        </p:nvCxnSpPr>
        <p:spPr>
          <a:xfrm flipV="1">
            <a:off x="4434840" y="3148362"/>
            <a:ext cx="2711975" cy="1305420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0781B2DC-6E8B-1D91-35C1-7C26BA69CF45}"/>
              </a:ext>
            </a:extLst>
          </p:cNvPr>
          <p:cNvSpPr txBox="1"/>
          <p:nvPr/>
        </p:nvSpPr>
        <p:spPr>
          <a:xfrm>
            <a:off x="1321697" y="5041416"/>
            <a:ext cx="5361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Both"/>
            </a:pPr>
            <a:r>
              <a:rPr kumimoji="1" lang="en-US" altLang="zh-TW" sz="2800" dirty="0">
                <a:solidFill>
                  <a:srgbClr val="FF0000"/>
                </a:solidFill>
              </a:rPr>
              <a:t>Let’s truncate the vocabulary!</a:t>
            </a:r>
          </a:p>
          <a:p>
            <a:pPr marL="514350" indent="-514350">
              <a:buAutoNum type="arabicParenBoth"/>
            </a:pPr>
            <a:r>
              <a:rPr kumimoji="1" lang="en-US" altLang="zh-TW" sz="2800" dirty="0">
                <a:solidFill>
                  <a:srgbClr val="FF0000"/>
                </a:solidFill>
              </a:rPr>
              <a:t>Let’s add more randomness!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7F9CEC8-A490-1045-85F2-F7477B71178C}"/>
              </a:ext>
            </a:extLst>
          </p:cNvPr>
          <p:cNvCxnSpPr/>
          <p:nvPr/>
        </p:nvCxnSpPr>
        <p:spPr>
          <a:xfrm>
            <a:off x="8012430" y="2099522"/>
            <a:ext cx="2423160" cy="15009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3F84993-66E7-2E75-E17A-F3CA10FD94E3}"/>
              </a:ext>
            </a:extLst>
          </p:cNvPr>
          <p:cNvCxnSpPr>
            <a:cxnSpLocks/>
          </p:cNvCxnSpPr>
          <p:nvPr/>
        </p:nvCxnSpPr>
        <p:spPr>
          <a:xfrm flipV="1">
            <a:off x="8005207" y="2099522"/>
            <a:ext cx="2423160" cy="15009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356828-59C1-2F4B-1828-156CAE3C977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643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38BD1-A353-EDA6-7142-F0C754E8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Summary and the Thinking Route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9E5F79-B867-B1A7-5565-CAD8DF06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5ABA2D3-F549-1738-AAEB-A5C79291133B}"/>
              </a:ext>
            </a:extLst>
          </p:cNvPr>
          <p:cNvSpPr/>
          <p:nvPr/>
        </p:nvSpPr>
        <p:spPr>
          <a:xfrm>
            <a:off x="2114550" y="2972380"/>
            <a:ext cx="1600200" cy="7429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Beam Search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4E4D143-7756-D108-26AD-715858B9C4D4}"/>
              </a:ext>
            </a:extLst>
          </p:cNvPr>
          <p:cNvSpPr/>
          <p:nvPr/>
        </p:nvSpPr>
        <p:spPr>
          <a:xfrm>
            <a:off x="2114550" y="1810802"/>
            <a:ext cx="1600200" cy="74295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Greedy Decoding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5A18AFC-D84A-E3D2-6414-F54CDABDF091}"/>
              </a:ext>
            </a:extLst>
          </p:cNvPr>
          <p:cNvSpPr/>
          <p:nvPr/>
        </p:nvSpPr>
        <p:spPr>
          <a:xfrm>
            <a:off x="2114550" y="4133958"/>
            <a:ext cx="1600200" cy="74295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Sampling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FBF1A92F-7143-5C58-56BE-B63FF3C7BB1C}"/>
              </a:ext>
            </a:extLst>
          </p:cNvPr>
          <p:cNvSpPr/>
          <p:nvPr/>
        </p:nvSpPr>
        <p:spPr>
          <a:xfrm>
            <a:off x="2114550" y="5295536"/>
            <a:ext cx="1600200" cy="7429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Truncated</a:t>
            </a:r>
            <a:r>
              <a:rPr kumimoji="1" lang="en-US" altLang="zh-TW" dirty="0">
                <a:solidFill>
                  <a:schemeClr val="tx1"/>
                </a:solidFill>
              </a:rPr>
              <a:t> Sampling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1ABDF74E-6D39-CA74-25B8-80EA51C1A7BE}"/>
              </a:ext>
            </a:extLst>
          </p:cNvPr>
          <p:cNvCxnSpPr>
            <a:cxnSpLocks/>
          </p:cNvCxnSpPr>
          <p:nvPr/>
        </p:nvCxnSpPr>
        <p:spPr>
          <a:xfrm>
            <a:off x="3714750" y="2090837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接點 6">
            <a:extLst>
              <a:ext uri="{FF2B5EF4-FFF2-40B4-BE49-F238E27FC236}">
                <a16:creationId xmlns:a16="http://schemas.microsoft.com/office/drawing/2014/main" id="{F7B4984B-1377-B4FD-FA27-71A287A854F9}"/>
              </a:ext>
            </a:extLst>
          </p:cNvPr>
          <p:cNvCxnSpPr>
            <a:cxnSpLocks/>
          </p:cNvCxnSpPr>
          <p:nvPr/>
        </p:nvCxnSpPr>
        <p:spPr>
          <a:xfrm>
            <a:off x="3727450" y="3327239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19788496-611F-9C41-8B25-569410397D8B}"/>
              </a:ext>
            </a:extLst>
          </p:cNvPr>
          <p:cNvCxnSpPr>
            <a:cxnSpLocks/>
          </p:cNvCxnSpPr>
          <p:nvPr/>
        </p:nvCxnSpPr>
        <p:spPr>
          <a:xfrm>
            <a:off x="3740150" y="4566157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7512EA-58D1-EC73-C4F0-05814C014790}"/>
              </a:ext>
            </a:extLst>
          </p:cNvPr>
          <p:cNvSpPr txBox="1"/>
          <p:nvPr/>
        </p:nvSpPr>
        <p:spPr>
          <a:xfrm>
            <a:off x="4502380" y="2326049"/>
            <a:ext cx="605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Greedy decoding always selects the best choice at each time step and becomes problematic for early mistakes.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0C92C5-8453-E0DA-30D7-9CF4F05FC5C9}"/>
              </a:ext>
            </a:extLst>
          </p:cNvPr>
          <p:cNvSpPr txBox="1"/>
          <p:nvPr/>
        </p:nvSpPr>
        <p:spPr>
          <a:xfrm>
            <a:off x="4502380" y="3715330"/>
            <a:ext cx="533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Models can fall into repetitive loops with beam search, especially for longer text.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A58DF5-579F-1D84-3AC6-F63C4C753FA3}"/>
              </a:ext>
            </a:extLst>
          </p:cNvPr>
          <p:cNvSpPr txBox="1"/>
          <p:nvPr/>
        </p:nvSpPr>
        <p:spPr>
          <a:xfrm>
            <a:off x="4565880" y="4835210"/>
            <a:ext cx="533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Random sampling takes words with low probabilities into considerations.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D969E0-B1D6-E33F-002B-82154E1F86F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5065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CB9AE-2782-ED15-A783-EE99CE1B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A8C118-0C08-4D1E-9D2B-21E16B9E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ABC28D-4055-7A2A-177A-6D32BB6115F2}"/>
              </a:ext>
            </a:extLst>
          </p:cNvPr>
          <p:cNvSpPr txBox="1"/>
          <p:nvPr/>
        </p:nvSpPr>
        <p:spPr>
          <a:xfrm>
            <a:off x="672221" y="1734177"/>
            <a:ext cx="10847558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就是「讓模型隨機選下一個詞，而不是每次都選最有可能的那個詞」。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是根據模型對每個詞給出的 機率分布 來進行「隨機抽樣」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0DA992A-091D-2435-F5E4-409E65CA34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86742"/>
              </p:ext>
            </p:extLst>
          </p:nvPr>
        </p:nvGraphicFramePr>
        <p:xfrm>
          <a:off x="1042186" y="3886820"/>
          <a:ext cx="34826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340">
                  <a:extLst>
                    <a:ext uri="{9D8B030D-6E8A-4147-A177-3AD203B41FA5}">
                      <a16:colId xmlns:a16="http://schemas.microsoft.com/office/drawing/2014/main" val="3107275244"/>
                    </a:ext>
                  </a:extLst>
                </a:gridCol>
                <a:gridCol w="1741340">
                  <a:extLst>
                    <a:ext uri="{9D8B030D-6E8A-4147-A177-3AD203B41FA5}">
                      <a16:colId xmlns:a16="http://schemas.microsoft.com/office/drawing/2014/main" val="3943062138"/>
                    </a:ext>
                  </a:extLst>
                </a:gridCol>
              </a:tblGrid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Token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Probability (p)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17145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71651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65654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12913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book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4941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310EA4C-6406-3497-FD26-21E38253770A}"/>
              </a:ext>
            </a:extLst>
          </p:cNvPr>
          <p:cNvSpPr txBox="1"/>
          <p:nvPr/>
        </p:nvSpPr>
        <p:spPr>
          <a:xfrm>
            <a:off x="4817321" y="5335373"/>
            <a:ext cx="687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不是亂抽，而是根據機率 </a:t>
            </a:r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模型的信心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來產生下一次生成</a:t>
            </a:r>
          </a:p>
        </p:txBody>
      </p:sp>
    </p:spTree>
    <p:extLst>
      <p:ext uri="{BB962C8B-B14F-4D97-AF65-F5344CB8AC3E}">
        <p14:creationId xmlns:p14="http://schemas.microsoft.com/office/powerpoint/2010/main" val="2536813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Top-k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079F991-495E-FE42-0B09-D3DFE93BA962}"/>
                  </a:ext>
                </a:extLst>
              </p:cNvPr>
              <p:cNvSpPr txBox="1"/>
              <p:nvPr/>
            </p:nvSpPr>
            <p:spPr>
              <a:xfrm>
                <a:off x="1005936" y="1638639"/>
                <a:ext cx="10004571" cy="3788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Core idea: truncate the vocabulary with </a:t>
                </a:r>
                <a:r>
                  <a:rPr kumimoji="1"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the most probable words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Steps: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Define a value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as the size of truncated vocabulary.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Leave the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words with the highest probabilities. Now you get a new truncated vocabulary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. (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假設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k=40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，那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就只剩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40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個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tokens)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Re-build the probability distribution based on the following normalization: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3-1.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的機率值加總</a:t>
                </a:r>
                <a:endParaRPr kumimoji="1" lang="en-US" altLang="zh-TW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內的每個機率值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/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加總</a:t>
                </a:r>
                <a:endParaRPr kumimoji="1" lang="en-US" altLang="zh-TW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079F991-495E-FE42-0B09-D3DFE93BA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6" y="1638639"/>
                <a:ext cx="10004571" cy="3788666"/>
              </a:xfrm>
              <a:prstGeom prst="rect">
                <a:avLst/>
              </a:prstGeom>
              <a:blipFill>
                <a:blip r:embed="rId2"/>
                <a:stretch>
                  <a:fillRect l="-508" r="-635" b="-16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14D8C8A5-98C9-0442-07A6-A61E9E6E21C3}"/>
              </a:ext>
            </a:extLst>
          </p:cNvPr>
          <p:cNvGrpSpPr/>
          <p:nvPr/>
        </p:nvGrpSpPr>
        <p:grpSpPr>
          <a:xfrm>
            <a:off x="5882390" y="5484218"/>
            <a:ext cx="5719060" cy="732288"/>
            <a:chOff x="4893895" y="5194759"/>
            <a:chExt cx="5719060" cy="732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8A26D608-1594-FEFA-01BC-40058A3120DE}"/>
                    </a:ext>
                  </a:extLst>
                </p:cNvPr>
                <p:cNvSpPr txBox="1"/>
                <p:nvPr/>
              </p:nvSpPr>
              <p:spPr>
                <a:xfrm>
                  <a:off x="4893895" y="5194759"/>
                  <a:ext cx="3450742" cy="6865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kumimoji="1" lang="en-US" altLang="zh-TW" sz="2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8A26D608-1594-FEFA-01BC-40058A312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895" y="5194759"/>
                  <a:ext cx="3450742" cy="686535"/>
                </a:xfrm>
                <a:prstGeom prst="rect">
                  <a:avLst/>
                </a:prstGeom>
                <a:blipFill>
                  <a:blip r:embed="rId3"/>
                  <a:stretch>
                    <a:fillRect l="-735" t="-231481" r="-1838" b="-33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8E64718-DCDA-C7F3-A694-E3AA07FAD357}"/>
                    </a:ext>
                  </a:extLst>
                </p:cNvPr>
                <p:cNvSpPr txBox="1"/>
                <p:nvPr/>
              </p:nvSpPr>
              <p:spPr>
                <a:xfrm>
                  <a:off x="8398846" y="5212828"/>
                  <a:ext cx="2205990" cy="4129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2000" dirty="0"/>
                    <a:t>if </a:t>
                  </a:r>
                  <a14:m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8E64718-DCDA-C7F3-A694-E3AA07FAD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846" y="5212828"/>
                  <a:ext cx="2205990" cy="412934"/>
                </a:xfrm>
                <a:prstGeom prst="rect">
                  <a:avLst/>
                </a:prstGeom>
                <a:blipFill>
                  <a:blip r:embed="rId4"/>
                  <a:stretch>
                    <a:fillRect l="-3448" t="-6061" b="-272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27A4DCD-A76E-1DFE-C4AB-4C5DF2827CDD}"/>
                </a:ext>
              </a:extLst>
            </p:cNvPr>
            <p:cNvSpPr txBox="1"/>
            <p:nvPr/>
          </p:nvSpPr>
          <p:spPr>
            <a:xfrm>
              <a:off x="8406965" y="5526937"/>
              <a:ext cx="22059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/>
                <a:t>otherwise</a:t>
              </a:r>
              <a:endParaRPr kumimoji="1" lang="zh-TW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1DC8FF9-69EF-7839-8AE6-F42E90325D73}"/>
                  </a:ext>
                </a:extLst>
              </p:cNvPr>
              <p:cNvSpPr txBox="1"/>
              <p:nvPr/>
            </p:nvSpPr>
            <p:spPr>
              <a:xfrm>
                <a:off x="5618225" y="4790583"/>
                <a:ext cx="3450742" cy="56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1DC8FF9-69EF-7839-8AE6-F42E9032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25" y="4790583"/>
                <a:ext cx="3450742" cy="569067"/>
              </a:xfrm>
              <a:prstGeom prst="rect">
                <a:avLst/>
              </a:prstGeom>
              <a:blipFill>
                <a:blip r:embed="rId5"/>
                <a:stretch>
                  <a:fillRect l="-2198" t="-204444" b="-28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DE8ABF-F400-07DA-5725-FC5323E0437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ED8F6E-6796-F213-B6D9-F9543ACE73EE}"/>
              </a:ext>
            </a:extLst>
          </p:cNvPr>
          <p:cNvSpPr txBox="1"/>
          <p:nvPr/>
        </p:nvSpPr>
        <p:spPr>
          <a:xfrm>
            <a:off x="5703570" y="568737"/>
            <a:ext cx="5897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*To prevent confusion, we call each unit in a vocabulary as “word” instead of “token”, even though it is a sub-word unit.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3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Top-p </a:t>
            </a:r>
            <a:r>
              <a:rPr kumimoji="1" lang="en-US" altLang="zh-TW" dirty="0"/>
              <a:t>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/>
              <p:nvPr/>
            </p:nvSpPr>
            <p:spPr>
              <a:xfrm>
                <a:off x="4226146" y="3752941"/>
                <a:ext cx="3399837" cy="68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146" y="3752941"/>
                <a:ext cx="3399837" cy="682879"/>
              </a:xfrm>
              <a:prstGeom prst="rect">
                <a:avLst/>
              </a:prstGeom>
              <a:blipFill>
                <a:blip r:embed="rId2"/>
                <a:stretch>
                  <a:fillRect l="-31970" t="-203636" r="-743" b="-28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/>
              <p:nvPr/>
            </p:nvSpPr>
            <p:spPr>
              <a:xfrm>
                <a:off x="1209723" y="1732617"/>
                <a:ext cx="977255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Core idea: truncate the vocabulary based on </a:t>
                </a:r>
                <a:r>
                  <a:rPr kumimoji="1" lang="en-US" altLang="zh-TW" sz="2400" dirty="0">
                    <a:solidFill>
                      <a:srgbClr val="0070C0"/>
                    </a:solidFill>
                  </a:rPr>
                  <a:t>probability mass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Steps: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chemeClr val="tx1"/>
                    </a:solidFill>
                  </a:rPr>
                  <a:t>Define a value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 as the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probability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 threshold.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Truncate the vocabulary whose sum of probabilities is greater than 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</a:rPr>
                  <a:t>p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 :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723" y="1732617"/>
                <a:ext cx="9772554" cy="1569660"/>
              </a:xfrm>
              <a:prstGeom prst="rect">
                <a:avLst/>
              </a:prstGeom>
              <a:blipFill>
                <a:blip r:embed="rId3"/>
                <a:stretch>
                  <a:fillRect l="-909" t="-3200" r="-390" b="-72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549D9B9-02A0-D4FC-C5B2-A385CEB31CCA}"/>
                  </a:ext>
                </a:extLst>
              </p:cNvPr>
              <p:cNvSpPr txBox="1"/>
              <p:nvPr/>
            </p:nvSpPr>
            <p:spPr>
              <a:xfrm>
                <a:off x="1951672" y="4822982"/>
                <a:ext cx="7948786" cy="86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 is the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smallest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 set that fulfills the equation.</a:t>
                </a:r>
              </a:p>
              <a:p>
                <a:r>
                  <a:rPr kumimoji="1" lang="en-US" altLang="zh-TW" sz="2400" dirty="0">
                    <a:solidFill>
                      <a:schemeClr val="tx1"/>
                    </a:solidFill>
                  </a:rPr>
                  <a:t>Now you get a new truncated vocabulary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.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549D9B9-02A0-D4FC-C5B2-A385CEB31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672" y="4822982"/>
                <a:ext cx="7948786" cy="861646"/>
              </a:xfrm>
              <a:prstGeom prst="rect">
                <a:avLst/>
              </a:prstGeom>
              <a:blipFill>
                <a:blip r:embed="rId4"/>
                <a:stretch>
                  <a:fillRect l="-1276" t="-2899" b="-14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4BCC8368-F413-C373-49EF-9E7D5484253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99C3715-261F-F7B7-BA8F-C6A3108F2959}"/>
              </a:ext>
            </a:extLst>
          </p:cNvPr>
          <p:cNvSpPr txBox="1"/>
          <p:nvPr/>
        </p:nvSpPr>
        <p:spPr>
          <a:xfrm>
            <a:off x="6343044" y="722455"/>
            <a:ext cx="5228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Representations. 2020.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737450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Top-p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621A175-86C9-C16F-87A1-2527A6135131}"/>
                  </a:ext>
                </a:extLst>
              </p:cNvPr>
              <p:cNvSpPr txBox="1"/>
              <p:nvPr/>
            </p:nvSpPr>
            <p:spPr>
              <a:xfrm>
                <a:off x="4723831" y="5454399"/>
                <a:ext cx="4791633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TW" sz="200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621A175-86C9-C16F-87A1-2527A6135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831" y="5454399"/>
                <a:ext cx="4791633" cy="686535"/>
              </a:xfrm>
              <a:prstGeom prst="rect">
                <a:avLst/>
              </a:prstGeom>
              <a:blipFill>
                <a:blip r:embed="rId2"/>
                <a:stretch>
                  <a:fillRect t="-225455" b="-3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164C81-9C98-1FED-D812-CFC4C57FEB06}"/>
                  </a:ext>
                </a:extLst>
              </p:cNvPr>
              <p:cNvSpPr txBox="1"/>
              <p:nvPr/>
            </p:nvSpPr>
            <p:spPr>
              <a:xfrm>
                <a:off x="8882642" y="5475560"/>
                <a:ext cx="2205990" cy="41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164C81-9C98-1FED-D812-CFC4C57FE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642" y="5475560"/>
                <a:ext cx="2205990" cy="412934"/>
              </a:xfrm>
              <a:prstGeom prst="rect">
                <a:avLst/>
              </a:prstGeom>
              <a:blipFill>
                <a:blip r:embed="rId3"/>
                <a:stretch>
                  <a:fillRect l="-2857"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0D7B6E-F39B-BD00-604E-5AF99C28D756}"/>
              </a:ext>
            </a:extLst>
          </p:cNvPr>
          <p:cNvSpPr txBox="1"/>
          <p:nvPr/>
        </p:nvSpPr>
        <p:spPr>
          <a:xfrm>
            <a:off x="8890442" y="5786317"/>
            <a:ext cx="220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otherwise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/>
              <p:nvPr/>
            </p:nvSpPr>
            <p:spPr>
              <a:xfrm>
                <a:off x="4467775" y="4615428"/>
                <a:ext cx="4791633" cy="56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75" y="4615428"/>
                <a:ext cx="4791633" cy="569067"/>
              </a:xfrm>
              <a:prstGeom prst="rect">
                <a:avLst/>
              </a:prstGeom>
              <a:blipFill>
                <a:blip r:embed="rId4"/>
                <a:stretch>
                  <a:fillRect t="-200000" b="-280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/>
              <p:nvPr/>
            </p:nvSpPr>
            <p:spPr>
              <a:xfrm>
                <a:off x="1005936" y="1638639"/>
                <a:ext cx="10183680" cy="30930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Core idea: truncate the vocabulary based on </a:t>
                </a:r>
                <a:r>
                  <a:rPr kumimoji="1" lang="en-US" altLang="zh-TW" sz="2400" dirty="0">
                    <a:solidFill>
                      <a:srgbClr val="0070C0"/>
                    </a:solidFill>
                  </a:rPr>
                  <a:t>probability mass</a:t>
                </a:r>
                <a:endParaRPr kumimoji="1" lang="en-US" altLang="zh-TW" sz="2400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Steps:</a:t>
                </a:r>
                <a:endParaRPr kumimoji="1" lang="en-US" altLang="zh-TW" sz="2400" dirty="0">
                  <a:solidFill>
                    <a:srgbClr val="FF0000"/>
                  </a:solidFill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kumimoji="1" lang="en-US" altLang="zh-TW" sz="2400" dirty="0"/>
                  <a:t>3. Re-build the probability distribution based on the following normalization: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3-1. 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的機率值加總</a:t>
                </a:r>
                <a:endParaRPr kumimoji="1" lang="en-US" altLang="zh-TW" sz="24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內的每個機率值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/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加總</a:t>
                </a:r>
                <a:endParaRPr kumimoji="1" lang="en-US" altLang="zh-TW" sz="2400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kumimoji="1"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36" y="1638639"/>
                <a:ext cx="10183680" cy="3093026"/>
              </a:xfrm>
              <a:prstGeom prst="rect">
                <a:avLst/>
              </a:prstGeom>
              <a:blipFill>
                <a:blip r:embed="rId5"/>
                <a:stretch>
                  <a:fillRect l="-872" t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000107CC-7C6B-534A-8CEC-FACF885B607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514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216E0-0CF9-A7C5-AD66-52E381D3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Top-p Sampling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7FA4B4-9F19-ADBB-13CD-58090215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3969D554-220C-0034-E39D-5C7488E70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028568"/>
              </p:ext>
            </p:extLst>
          </p:nvPr>
        </p:nvGraphicFramePr>
        <p:xfrm>
          <a:off x="759382" y="2406812"/>
          <a:ext cx="34826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340">
                  <a:extLst>
                    <a:ext uri="{9D8B030D-6E8A-4147-A177-3AD203B41FA5}">
                      <a16:colId xmlns:a16="http://schemas.microsoft.com/office/drawing/2014/main" val="3107275244"/>
                    </a:ext>
                  </a:extLst>
                </a:gridCol>
                <a:gridCol w="1741340">
                  <a:extLst>
                    <a:ext uri="{9D8B030D-6E8A-4147-A177-3AD203B41FA5}">
                      <a16:colId xmlns:a16="http://schemas.microsoft.com/office/drawing/2014/main" val="3943062138"/>
                    </a:ext>
                  </a:extLst>
                </a:gridCol>
              </a:tblGrid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Token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Probability (p)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17145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71651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65654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12913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book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49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704C636-4D8F-6CCC-F3E3-CC2D09557546}"/>
                  </a:ext>
                </a:extLst>
              </p:cNvPr>
              <p:cNvSpPr txBox="1"/>
              <p:nvPr/>
            </p:nvSpPr>
            <p:spPr>
              <a:xfrm>
                <a:off x="4939645" y="2875726"/>
                <a:ext cx="5099902" cy="72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設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為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0.8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那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中只會有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cat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和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dog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兩個詞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704C636-4D8F-6CCC-F3E3-CC2D09557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645" y="2875726"/>
                <a:ext cx="5099902" cy="720710"/>
              </a:xfrm>
              <a:prstGeom prst="rect">
                <a:avLst/>
              </a:prstGeom>
              <a:blipFill>
                <a:blip r:embed="rId2"/>
                <a:stretch>
                  <a:fillRect l="-993" t="-5172" b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9817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55F246-EBF5-6D7F-6888-FE7FB326AF8B}"/>
              </a:ext>
            </a:extLst>
          </p:cNvPr>
          <p:cNvSpPr txBox="1"/>
          <p:nvPr/>
        </p:nvSpPr>
        <p:spPr>
          <a:xfrm>
            <a:off x="1005936" y="1638639"/>
            <a:ext cx="977255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When generating the next word, `</a:t>
            </a: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` is performed to get the probabilities among the words in the vocabulary.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/>
              <p:nvPr/>
            </p:nvSpPr>
            <p:spPr>
              <a:xfrm>
                <a:off x="4937436" y="3335707"/>
                <a:ext cx="2378087" cy="102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1" lang="en-US" altLang="zh-TW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</m:nary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36" y="3335707"/>
                <a:ext cx="2378087" cy="1025602"/>
              </a:xfrm>
              <a:prstGeom prst="rect">
                <a:avLst/>
              </a:prstGeom>
              <a:blipFill>
                <a:blip r:embed="rId2"/>
                <a:stretch>
                  <a:fillRect l="-24468" t="-15854" r="-5319" b="-1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/>
              <p:nvPr/>
            </p:nvSpPr>
            <p:spPr>
              <a:xfrm>
                <a:off x="1428750" y="4777740"/>
                <a:ext cx="56525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: logits (model outputs before </a:t>
                </a:r>
                <a:r>
                  <a:rPr kumimoji="1" lang="en-US" altLang="zh-TW" sz="2400" dirty="0" err="1"/>
                  <a:t>softmax</a:t>
                </a:r>
                <a:r>
                  <a:rPr kumimoji="1" lang="en-US" altLang="zh-TW" sz="2400" dirty="0"/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sz="2400" dirty="0"/>
                  <a:t> size of the vocabulary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: </a:t>
                </a:r>
                <a:r>
                  <a:rPr kumimoji="1" lang="en-US" altLang="zh-TW" sz="2400" dirty="0" err="1"/>
                  <a:t>softmax</a:t>
                </a:r>
                <a:r>
                  <a:rPr kumimoji="1" lang="en-US" altLang="zh-TW" sz="2400" dirty="0"/>
                  <a:t> temperature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4777740"/>
                <a:ext cx="5652506" cy="1200329"/>
              </a:xfrm>
              <a:prstGeom prst="rect">
                <a:avLst/>
              </a:prstGeom>
              <a:blipFill>
                <a:blip r:embed="rId3"/>
                <a:stretch>
                  <a:fillRect t="-3158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C37C2074-0D8F-841E-FA00-11027D5FF99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E9702-4B56-D69D-2044-8BE4C20E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A4BF69-E3A1-CFA7-C259-1A536571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</a:t>
            </a:fld>
            <a:endParaRPr lang="zh-TW" altLang="en-US"/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A1DF1DE7-4A7B-AAD0-6B0B-A3703F563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Recap: Conditional Language Model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D9FBD44B-94AD-6941-B91F-2340F3D118DE}"/>
              </a:ext>
            </a:extLst>
          </p:cNvPr>
          <p:cNvSpPr/>
          <p:nvPr/>
        </p:nvSpPr>
        <p:spPr>
          <a:xfrm>
            <a:off x="1209975" y="4015188"/>
            <a:ext cx="406394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5A57F935-032D-464B-A277-5FE370934D10}"/>
              </a:ext>
            </a:extLst>
          </p:cNvPr>
          <p:cNvSpPr/>
          <p:nvPr/>
        </p:nvSpPr>
        <p:spPr>
          <a:xfrm>
            <a:off x="6911401" y="4015188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1" name="圓角矩形 70">
            <a:extLst>
              <a:ext uri="{FF2B5EF4-FFF2-40B4-BE49-F238E27FC236}">
                <a16:creationId xmlns:a16="http://schemas.microsoft.com/office/drawing/2014/main" id="{3FECD980-2F95-B949-849E-06D621DC567F}"/>
              </a:ext>
            </a:extLst>
          </p:cNvPr>
          <p:cNvSpPr/>
          <p:nvPr/>
        </p:nvSpPr>
        <p:spPr>
          <a:xfrm>
            <a:off x="121804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2" name="圓角矩形 71">
            <a:extLst>
              <a:ext uri="{FF2B5EF4-FFF2-40B4-BE49-F238E27FC236}">
                <a16:creationId xmlns:a16="http://schemas.microsoft.com/office/drawing/2014/main" id="{54656621-D008-3745-BFC9-612CB0387E3A}"/>
              </a:ext>
            </a:extLst>
          </p:cNvPr>
          <p:cNvSpPr/>
          <p:nvPr/>
        </p:nvSpPr>
        <p:spPr>
          <a:xfrm>
            <a:off x="1724019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3" name="圓角矩形 72">
            <a:extLst>
              <a:ext uri="{FF2B5EF4-FFF2-40B4-BE49-F238E27FC236}">
                <a16:creationId xmlns:a16="http://schemas.microsoft.com/office/drawing/2014/main" id="{EF9A8C83-7F09-6D4B-BEE2-6F17BFA09019}"/>
              </a:ext>
            </a:extLst>
          </p:cNvPr>
          <p:cNvSpPr/>
          <p:nvPr/>
        </p:nvSpPr>
        <p:spPr>
          <a:xfrm>
            <a:off x="4253897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4" name="圓角矩形 73">
            <a:extLst>
              <a:ext uri="{FF2B5EF4-FFF2-40B4-BE49-F238E27FC236}">
                <a16:creationId xmlns:a16="http://schemas.microsoft.com/office/drawing/2014/main" id="{0ECB86E9-7E5B-D04A-AE38-1FD5CD016A2E}"/>
              </a:ext>
            </a:extLst>
          </p:cNvPr>
          <p:cNvSpPr/>
          <p:nvPr/>
        </p:nvSpPr>
        <p:spPr>
          <a:xfrm>
            <a:off x="475987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FD1D904-A7FC-4E46-AE29-8CF3B59A7DC2}"/>
              </a:ext>
            </a:extLst>
          </p:cNvPr>
          <p:cNvSpPr/>
          <p:nvPr/>
        </p:nvSpPr>
        <p:spPr>
          <a:xfrm>
            <a:off x="2229995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6" name="圓角矩形 75">
            <a:extLst>
              <a:ext uri="{FF2B5EF4-FFF2-40B4-BE49-F238E27FC236}">
                <a16:creationId xmlns:a16="http://schemas.microsoft.com/office/drawing/2014/main" id="{13194923-1239-0248-BCD8-580CBD77AEE2}"/>
              </a:ext>
            </a:extLst>
          </p:cNvPr>
          <p:cNvSpPr/>
          <p:nvPr/>
        </p:nvSpPr>
        <p:spPr>
          <a:xfrm>
            <a:off x="2735970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7" name="圓角矩形 76">
            <a:extLst>
              <a:ext uri="{FF2B5EF4-FFF2-40B4-BE49-F238E27FC236}">
                <a16:creationId xmlns:a16="http://schemas.microsoft.com/office/drawing/2014/main" id="{456DD6C3-5A68-6642-8E21-65A30E28E8BD}"/>
              </a:ext>
            </a:extLst>
          </p:cNvPr>
          <p:cNvSpPr/>
          <p:nvPr/>
        </p:nvSpPr>
        <p:spPr>
          <a:xfrm>
            <a:off x="3241946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7F8A8991-5697-4C4E-8150-715DF04A6EF0}"/>
              </a:ext>
            </a:extLst>
          </p:cNvPr>
          <p:cNvSpPr/>
          <p:nvPr/>
        </p:nvSpPr>
        <p:spPr>
          <a:xfrm>
            <a:off x="3747922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4AAE3956-C4DE-9544-97A0-4EA08925493B}"/>
              </a:ext>
            </a:extLst>
          </p:cNvPr>
          <p:cNvCxnSpPr>
            <a:cxnSpLocks/>
          </p:cNvCxnSpPr>
          <p:nvPr/>
        </p:nvCxnSpPr>
        <p:spPr>
          <a:xfrm flipV="1">
            <a:off x="145269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EEB78A88-E7E9-5544-946B-21F8CC6016CC}"/>
              </a:ext>
            </a:extLst>
          </p:cNvPr>
          <p:cNvCxnSpPr>
            <a:cxnSpLocks/>
          </p:cNvCxnSpPr>
          <p:nvPr/>
        </p:nvCxnSpPr>
        <p:spPr>
          <a:xfrm flipV="1">
            <a:off x="1955948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14DD49F0-06AA-2446-AF79-A9390B161576}"/>
              </a:ext>
            </a:extLst>
          </p:cNvPr>
          <p:cNvCxnSpPr>
            <a:cxnSpLocks/>
          </p:cNvCxnSpPr>
          <p:nvPr/>
        </p:nvCxnSpPr>
        <p:spPr>
          <a:xfrm flipV="1">
            <a:off x="245920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箭頭接點 81">
            <a:extLst>
              <a:ext uri="{FF2B5EF4-FFF2-40B4-BE49-F238E27FC236}">
                <a16:creationId xmlns:a16="http://schemas.microsoft.com/office/drawing/2014/main" id="{E7D11232-89B3-B744-95FB-B7917C8CA645}"/>
              </a:ext>
            </a:extLst>
          </p:cNvPr>
          <p:cNvCxnSpPr>
            <a:cxnSpLocks/>
          </p:cNvCxnSpPr>
          <p:nvPr/>
        </p:nvCxnSpPr>
        <p:spPr>
          <a:xfrm flipV="1">
            <a:off x="2962456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2D2F2258-FE3C-8C46-A8FE-DC9A845E4088}"/>
              </a:ext>
            </a:extLst>
          </p:cNvPr>
          <p:cNvCxnSpPr>
            <a:cxnSpLocks/>
          </p:cNvCxnSpPr>
          <p:nvPr/>
        </p:nvCxnSpPr>
        <p:spPr>
          <a:xfrm flipV="1">
            <a:off x="346570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箭頭接點 83">
            <a:extLst>
              <a:ext uri="{FF2B5EF4-FFF2-40B4-BE49-F238E27FC236}">
                <a16:creationId xmlns:a16="http://schemas.microsoft.com/office/drawing/2014/main" id="{97BFCE83-6F0D-284D-886E-10FF8B9BF057}"/>
              </a:ext>
            </a:extLst>
          </p:cNvPr>
          <p:cNvCxnSpPr>
            <a:cxnSpLocks/>
          </p:cNvCxnSpPr>
          <p:nvPr/>
        </p:nvCxnSpPr>
        <p:spPr>
          <a:xfrm flipV="1">
            <a:off x="396896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EF2D09A-477B-3D48-8269-92B61A9BC8FC}"/>
              </a:ext>
            </a:extLst>
          </p:cNvPr>
          <p:cNvCxnSpPr>
            <a:cxnSpLocks/>
          </p:cNvCxnSpPr>
          <p:nvPr/>
        </p:nvCxnSpPr>
        <p:spPr>
          <a:xfrm flipV="1">
            <a:off x="447221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77644B50-FA4E-7E4F-ACC4-4E32BADA54D9}"/>
              </a:ext>
            </a:extLst>
          </p:cNvPr>
          <p:cNvCxnSpPr>
            <a:cxnSpLocks/>
          </p:cNvCxnSpPr>
          <p:nvPr/>
        </p:nvCxnSpPr>
        <p:spPr>
          <a:xfrm flipV="1">
            <a:off x="497547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圓角矩形 86">
            <a:extLst>
              <a:ext uri="{FF2B5EF4-FFF2-40B4-BE49-F238E27FC236}">
                <a16:creationId xmlns:a16="http://schemas.microsoft.com/office/drawing/2014/main" id="{0BB558AD-A665-5448-9EE2-F53BF926A067}"/>
              </a:ext>
            </a:extLst>
          </p:cNvPr>
          <p:cNvSpPr/>
          <p:nvPr/>
        </p:nvSpPr>
        <p:spPr>
          <a:xfrm>
            <a:off x="6948795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8" name="圓角矩形 87">
            <a:extLst>
              <a:ext uri="{FF2B5EF4-FFF2-40B4-BE49-F238E27FC236}">
                <a16:creationId xmlns:a16="http://schemas.microsoft.com/office/drawing/2014/main" id="{FA411808-73FD-4841-880F-DD8946B84382}"/>
              </a:ext>
            </a:extLst>
          </p:cNvPr>
          <p:cNvSpPr/>
          <p:nvPr/>
        </p:nvSpPr>
        <p:spPr>
          <a:xfrm>
            <a:off x="7454771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9" name="圓角矩形 88">
            <a:extLst>
              <a:ext uri="{FF2B5EF4-FFF2-40B4-BE49-F238E27FC236}">
                <a16:creationId xmlns:a16="http://schemas.microsoft.com/office/drawing/2014/main" id="{6E7C4CB4-59BD-3E47-981B-E92EB4D6EB0D}"/>
              </a:ext>
            </a:extLst>
          </p:cNvPr>
          <p:cNvSpPr/>
          <p:nvPr/>
        </p:nvSpPr>
        <p:spPr>
          <a:xfrm>
            <a:off x="9984649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0" name="圓角矩形 89">
            <a:extLst>
              <a:ext uri="{FF2B5EF4-FFF2-40B4-BE49-F238E27FC236}">
                <a16:creationId xmlns:a16="http://schemas.microsoft.com/office/drawing/2014/main" id="{B95DD754-7EF1-374F-9A01-283BB6700D09}"/>
              </a:ext>
            </a:extLst>
          </p:cNvPr>
          <p:cNvSpPr/>
          <p:nvPr/>
        </p:nvSpPr>
        <p:spPr>
          <a:xfrm>
            <a:off x="1049062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1" name="圓角矩形 90">
            <a:extLst>
              <a:ext uri="{FF2B5EF4-FFF2-40B4-BE49-F238E27FC236}">
                <a16:creationId xmlns:a16="http://schemas.microsoft.com/office/drawing/2014/main" id="{78A565AA-413D-E147-8948-D7C2D8AC6B09}"/>
              </a:ext>
            </a:extLst>
          </p:cNvPr>
          <p:cNvSpPr/>
          <p:nvPr/>
        </p:nvSpPr>
        <p:spPr>
          <a:xfrm>
            <a:off x="7960747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2" name="圓角矩形 91">
            <a:extLst>
              <a:ext uri="{FF2B5EF4-FFF2-40B4-BE49-F238E27FC236}">
                <a16:creationId xmlns:a16="http://schemas.microsoft.com/office/drawing/2014/main" id="{C0555A6B-F4B2-1549-9F37-4F447324D86E}"/>
              </a:ext>
            </a:extLst>
          </p:cNvPr>
          <p:cNvSpPr/>
          <p:nvPr/>
        </p:nvSpPr>
        <p:spPr>
          <a:xfrm>
            <a:off x="8466722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3" name="圓角矩形 92">
            <a:extLst>
              <a:ext uri="{FF2B5EF4-FFF2-40B4-BE49-F238E27FC236}">
                <a16:creationId xmlns:a16="http://schemas.microsoft.com/office/drawing/2014/main" id="{BC5CFCDD-6E96-C543-BAEE-31DBFD6FAB6D}"/>
              </a:ext>
            </a:extLst>
          </p:cNvPr>
          <p:cNvSpPr/>
          <p:nvPr/>
        </p:nvSpPr>
        <p:spPr>
          <a:xfrm>
            <a:off x="8972698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4" name="圓角矩形 93">
            <a:extLst>
              <a:ext uri="{FF2B5EF4-FFF2-40B4-BE49-F238E27FC236}">
                <a16:creationId xmlns:a16="http://schemas.microsoft.com/office/drawing/2014/main" id="{62FD39A0-1E37-3C49-9A28-6E061D951BAB}"/>
              </a:ext>
            </a:extLst>
          </p:cNvPr>
          <p:cNvSpPr/>
          <p:nvPr/>
        </p:nvSpPr>
        <p:spPr>
          <a:xfrm>
            <a:off x="947867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7176256F-0C55-FE48-B781-0736E2B0FD89}"/>
              </a:ext>
            </a:extLst>
          </p:cNvPr>
          <p:cNvCxnSpPr>
            <a:cxnSpLocks/>
          </p:cNvCxnSpPr>
          <p:nvPr/>
        </p:nvCxnSpPr>
        <p:spPr>
          <a:xfrm flipV="1">
            <a:off x="7183445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229BB29E-67B8-C349-AF1C-A1FE1E124EAD}"/>
              </a:ext>
            </a:extLst>
          </p:cNvPr>
          <p:cNvCxnSpPr>
            <a:cxnSpLocks/>
          </p:cNvCxnSpPr>
          <p:nvPr/>
        </p:nvCxnSpPr>
        <p:spPr>
          <a:xfrm flipV="1">
            <a:off x="768669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箭頭接點 96">
            <a:extLst>
              <a:ext uri="{FF2B5EF4-FFF2-40B4-BE49-F238E27FC236}">
                <a16:creationId xmlns:a16="http://schemas.microsoft.com/office/drawing/2014/main" id="{DB5D3F00-699C-B741-862C-FEC5C74B7D09}"/>
              </a:ext>
            </a:extLst>
          </p:cNvPr>
          <p:cNvCxnSpPr>
            <a:cxnSpLocks/>
          </p:cNvCxnSpPr>
          <p:nvPr/>
        </p:nvCxnSpPr>
        <p:spPr>
          <a:xfrm flipV="1">
            <a:off x="8189952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箭頭接點 97">
            <a:extLst>
              <a:ext uri="{FF2B5EF4-FFF2-40B4-BE49-F238E27FC236}">
                <a16:creationId xmlns:a16="http://schemas.microsoft.com/office/drawing/2014/main" id="{534F5461-1885-7344-9AC6-DBFD80667A92}"/>
              </a:ext>
            </a:extLst>
          </p:cNvPr>
          <p:cNvCxnSpPr>
            <a:cxnSpLocks/>
          </p:cNvCxnSpPr>
          <p:nvPr/>
        </p:nvCxnSpPr>
        <p:spPr>
          <a:xfrm flipV="1">
            <a:off x="869320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8285B78D-7FC6-134E-8A30-8E472AE080FB}"/>
              </a:ext>
            </a:extLst>
          </p:cNvPr>
          <p:cNvCxnSpPr>
            <a:cxnSpLocks/>
          </p:cNvCxnSpPr>
          <p:nvPr/>
        </p:nvCxnSpPr>
        <p:spPr>
          <a:xfrm flipV="1">
            <a:off x="9196460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箭頭接點 99">
            <a:extLst>
              <a:ext uri="{FF2B5EF4-FFF2-40B4-BE49-F238E27FC236}">
                <a16:creationId xmlns:a16="http://schemas.microsoft.com/office/drawing/2014/main" id="{5443F09B-EBEA-F245-A65F-7A0B23C500C2}"/>
              </a:ext>
            </a:extLst>
          </p:cNvPr>
          <p:cNvCxnSpPr>
            <a:cxnSpLocks/>
          </p:cNvCxnSpPr>
          <p:nvPr/>
        </p:nvCxnSpPr>
        <p:spPr>
          <a:xfrm flipV="1">
            <a:off x="969971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箭頭接點 100">
            <a:extLst>
              <a:ext uri="{FF2B5EF4-FFF2-40B4-BE49-F238E27FC236}">
                <a16:creationId xmlns:a16="http://schemas.microsoft.com/office/drawing/2014/main" id="{5FC6F5BF-8C96-4544-A1F0-09BFCC872024}"/>
              </a:ext>
            </a:extLst>
          </p:cNvPr>
          <p:cNvCxnSpPr>
            <a:cxnSpLocks/>
          </p:cNvCxnSpPr>
          <p:nvPr/>
        </p:nvCxnSpPr>
        <p:spPr>
          <a:xfrm flipV="1">
            <a:off x="1020296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DCA81464-F090-474B-A595-463F7B3D8C6B}"/>
              </a:ext>
            </a:extLst>
          </p:cNvPr>
          <p:cNvCxnSpPr>
            <a:cxnSpLocks/>
          </p:cNvCxnSpPr>
          <p:nvPr/>
        </p:nvCxnSpPr>
        <p:spPr>
          <a:xfrm flipV="1">
            <a:off x="1070622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圓角矩形 102">
            <a:extLst>
              <a:ext uri="{FF2B5EF4-FFF2-40B4-BE49-F238E27FC236}">
                <a16:creationId xmlns:a16="http://schemas.microsoft.com/office/drawing/2014/main" id="{4996BC78-C71B-1947-942C-CD3DE6A3C2CB}"/>
              </a:ext>
            </a:extLst>
          </p:cNvPr>
          <p:cNvSpPr/>
          <p:nvPr/>
        </p:nvSpPr>
        <p:spPr>
          <a:xfrm>
            <a:off x="7960747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4" name="圓角矩形 103">
            <a:extLst>
              <a:ext uri="{FF2B5EF4-FFF2-40B4-BE49-F238E27FC236}">
                <a16:creationId xmlns:a16="http://schemas.microsoft.com/office/drawing/2014/main" id="{C7B47456-5006-4F4C-9098-EBFE174E9C9B}"/>
              </a:ext>
            </a:extLst>
          </p:cNvPr>
          <p:cNvSpPr/>
          <p:nvPr/>
        </p:nvSpPr>
        <p:spPr>
          <a:xfrm>
            <a:off x="8466722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5" name="圓角矩形 104">
            <a:extLst>
              <a:ext uri="{FF2B5EF4-FFF2-40B4-BE49-F238E27FC236}">
                <a16:creationId xmlns:a16="http://schemas.microsoft.com/office/drawing/2014/main" id="{89247069-43C5-CA4C-A7E4-8D64C81A2088}"/>
              </a:ext>
            </a:extLst>
          </p:cNvPr>
          <p:cNvSpPr/>
          <p:nvPr/>
        </p:nvSpPr>
        <p:spPr>
          <a:xfrm>
            <a:off x="8972698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6" name="圓角矩形 105">
            <a:extLst>
              <a:ext uri="{FF2B5EF4-FFF2-40B4-BE49-F238E27FC236}">
                <a16:creationId xmlns:a16="http://schemas.microsoft.com/office/drawing/2014/main" id="{739B90F4-8E13-5744-94BA-7B05990AAE5C}"/>
              </a:ext>
            </a:extLst>
          </p:cNvPr>
          <p:cNvSpPr/>
          <p:nvPr/>
        </p:nvSpPr>
        <p:spPr>
          <a:xfrm>
            <a:off x="9478674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7" name="直線箭頭接點 106">
            <a:extLst>
              <a:ext uri="{FF2B5EF4-FFF2-40B4-BE49-F238E27FC236}">
                <a16:creationId xmlns:a16="http://schemas.microsoft.com/office/drawing/2014/main" id="{2B8D09A5-3AC6-5B4E-98E8-B12D9F9DA377}"/>
              </a:ext>
            </a:extLst>
          </p:cNvPr>
          <p:cNvCxnSpPr>
            <a:cxnSpLocks/>
          </p:cNvCxnSpPr>
          <p:nvPr/>
        </p:nvCxnSpPr>
        <p:spPr>
          <a:xfrm flipV="1">
            <a:off x="818995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箭頭接點 107">
            <a:extLst>
              <a:ext uri="{FF2B5EF4-FFF2-40B4-BE49-F238E27FC236}">
                <a16:creationId xmlns:a16="http://schemas.microsoft.com/office/drawing/2014/main" id="{41BC138C-CDA4-7B4F-9379-2DA87A80201E}"/>
              </a:ext>
            </a:extLst>
          </p:cNvPr>
          <p:cNvCxnSpPr>
            <a:cxnSpLocks/>
          </p:cNvCxnSpPr>
          <p:nvPr/>
        </p:nvCxnSpPr>
        <p:spPr>
          <a:xfrm flipV="1">
            <a:off x="8693207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74B775EC-C137-D14F-B221-736CDF1A1658}"/>
              </a:ext>
            </a:extLst>
          </p:cNvPr>
          <p:cNvCxnSpPr>
            <a:cxnSpLocks/>
          </p:cNvCxnSpPr>
          <p:nvPr/>
        </p:nvCxnSpPr>
        <p:spPr>
          <a:xfrm flipV="1">
            <a:off x="9196460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線箭頭接點 109">
            <a:extLst>
              <a:ext uri="{FF2B5EF4-FFF2-40B4-BE49-F238E27FC236}">
                <a16:creationId xmlns:a16="http://schemas.microsoft.com/office/drawing/2014/main" id="{489DE832-E5E2-904A-85E6-AD1B7F09D0F4}"/>
              </a:ext>
            </a:extLst>
          </p:cNvPr>
          <p:cNvCxnSpPr>
            <a:cxnSpLocks/>
          </p:cNvCxnSpPr>
          <p:nvPr/>
        </p:nvCxnSpPr>
        <p:spPr>
          <a:xfrm flipV="1">
            <a:off x="9699714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圓角矩形 110">
            <a:extLst>
              <a:ext uri="{FF2B5EF4-FFF2-40B4-BE49-F238E27FC236}">
                <a16:creationId xmlns:a16="http://schemas.microsoft.com/office/drawing/2014/main" id="{38598EA8-0A55-0642-8E45-29331A590728}"/>
              </a:ext>
            </a:extLst>
          </p:cNvPr>
          <p:cNvSpPr/>
          <p:nvPr/>
        </p:nvSpPr>
        <p:spPr>
          <a:xfrm>
            <a:off x="5529483" y="4311075"/>
            <a:ext cx="1126351" cy="3497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Attention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F8208453-FFFB-A845-AD82-41F006AE0928}"/>
              </a:ext>
            </a:extLst>
          </p:cNvPr>
          <p:cNvCxnSpPr>
            <a:stCxn id="69" idx="3"/>
            <a:endCxn id="111" idx="1"/>
          </p:cNvCxnSpPr>
          <p:nvPr/>
        </p:nvCxnSpPr>
        <p:spPr>
          <a:xfrm>
            <a:off x="5273917" y="4485966"/>
            <a:ext cx="2555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A9BCAF29-1400-E44F-957C-D31CAF721AD9}"/>
              </a:ext>
            </a:extLst>
          </p:cNvPr>
          <p:cNvCxnSpPr>
            <a:stCxn id="111" idx="3"/>
            <a:endCxn id="70" idx="1"/>
          </p:cNvCxnSpPr>
          <p:nvPr/>
        </p:nvCxnSpPr>
        <p:spPr>
          <a:xfrm>
            <a:off x="6655833" y="4485966"/>
            <a:ext cx="2555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字方塊 67">
            <a:extLst>
              <a:ext uri="{FF2B5EF4-FFF2-40B4-BE49-F238E27FC236}">
                <a16:creationId xmlns:a16="http://schemas.microsoft.com/office/drawing/2014/main" id="{233DEAF6-4DEB-BB4C-8D4A-392294974BF1}"/>
              </a:ext>
            </a:extLst>
          </p:cNvPr>
          <p:cNvSpPr txBox="1"/>
          <p:nvPr/>
        </p:nvSpPr>
        <p:spPr>
          <a:xfrm>
            <a:off x="6794134" y="5702427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sp>
        <p:nvSpPr>
          <p:cNvPr id="115" name="圓角矩形 114">
            <a:extLst>
              <a:ext uri="{FF2B5EF4-FFF2-40B4-BE49-F238E27FC236}">
                <a16:creationId xmlns:a16="http://schemas.microsoft.com/office/drawing/2014/main" id="{A51CA355-E4BA-1B4A-83B7-F67A6914C787}"/>
              </a:ext>
            </a:extLst>
          </p:cNvPr>
          <p:cNvSpPr/>
          <p:nvPr/>
        </p:nvSpPr>
        <p:spPr>
          <a:xfrm>
            <a:off x="7451035" y="32893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6" name="直線箭頭接點 115">
            <a:extLst>
              <a:ext uri="{FF2B5EF4-FFF2-40B4-BE49-F238E27FC236}">
                <a16:creationId xmlns:a16="http://schemas.microsoft.com/office/drawing/2014/main" id="{2640504F-ECD2-0147-9334-0D79EC28F308}"/>
              </a:ext>
            </a:extLst>
          </p:cNvPr>
          <p:cNvCxnSpPr>
            <a:cxnSpLocks/>
          </p:cNvCxnSpPr>
          <p:nvPr/>
        </p:nvCxnSpPr>
        <p:spPr>
          <a:xfrm flipV="1">
            <a:off x="768024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圓角矩形 116">
            <a:extLst>
              <a:ext uri="{FF2B5EF4-FFF2-40B4-BE49-F238E27FC236}">
                <a16:creationId xmlns:a16="http://schemas.microsoft.com/office/drawing/2014/main" id="{02D3D0E2-AA75-F34E-A793-EAADE600B6E4}"/>
              </a:ext>
            </a:extLst>
          </p:cNvPr>
          <p:cNvSpPr/>
          <p:nvPr/>
        </p:nvSpPr>
        <p:spPr>
          <a:xfrm>
            <a:off x="9984649" y="328409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54A9014C-AC90-7E45-94B7-527CA36F9C9E}"/>
              </a:ext>
            </a:extLst>
          </p:cNvPr>
          <p:cNvCxnSpPr>
            <a:cxnSpLocks/>
          </p:cNvCxnSpPr>
          <p:nvPr/>
        </p:nvCxnSpPr>
        <p:spPr>
          <a:xfrm flipV="1">
            <a:off x="10213855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圓角矩形 118">
            <a:extLst>
              <a:ext uri="{FF2B5EF4-FFF2-40B4-BE49-F238E27FC236}">
                <a16:creationId xmlns:a16="http://schemas.microsoft.com/office/drawing/2014/main" id="{815E37F0-1AC7-0E4D-863E-B21788251690}"/>
              </a:ext>
            </a:extLst>
          </p:cNvPr>
          <p:cNvSpPr/>
          <p:nvPr/>
        </p:nvSpPr>
        <p:spPr>
          <a:xfrm>
            <a:off x="10490624" y="328409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0" name="直線箭頭接點 119">
            <a:extLst>
              <a:ext uri="{FF2B5EF4-FFF2-40B4-BE49-F238E27FC236}">
                <a16:creationId xmlns:a16="http://schemas.microsoft.com/office/drawing/2014/main" id="{6D99A7B2-ABDB-4745-B8D4-DFDC7875C033}"/>
              </a:ext>
            </a:extLst>
          </p:cNvPr>
          <p:cNvCxnSpPr>
            <a:cxnSpLocks/>
          </p:cNvCxnSpPr>
          <p:nvPr/>
        </p:nvCxnSpPr>
        <p:spPr>
          <a:xfrm flipV="1">
            <a:off x="10719830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字方塊 2">
            <a:extLst>
              <a:ext uri="{FF2B5EF4-FFF2-40B4-BE49-F238E27FC236}">
                <a16:creationId xmlns:a16="http://schemas.microsoft.com/office/drawing/2014/main" id="{D6638DF5-B97E-804F-9F7B-FAE02AEE09A7}"/>
              </a:ext>
            </a:extLst>
          </p:cNvPr>
          <p:cNvSpPr txBox="1"/>
          <p:nvPr/>
        </p:nvSpPr>
        <p:spPr>
          <a:xfrm>
            <a:off x="8151775" y="2869373"/>
            <a:ext cx="15751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350" dirty="0">
                <a:solidFill>
                  <a:srgbClr val="00B050"/>
                </a:solidFill>
              </a:rPr>
              <a:t>(Target output)</a:t>
            </a:r>
            <a:endParaRPr kumimoji="1" lang="zh-TW" altLang="en-US" sz="1350" dirty="0">
              <a:solidFill>
                <a:srgbClr val="00B050"/>
              </a:solidFill>
            </a:endParaRPr>
          </a:p>
        </p:txBody>
      </p:sp>
      <p:sp>
        <p:nvSpPr>
          <p:cNvPr id="122" name="圓角矩形 121">
            <a:extLst>
              <a:ext uri="{FF2B5EF4-FFF2-40B4-BE49-F238E27FC236}">
                <a16:creationId xmlns:a16="http://schemas.microsoft.com/office/drawing/2014/main" id="{B293AB65-7AEF-9F46-89CB-10B2CE728054}"/>
              </a:ext>
            </a:extLst>
          </p:cNvPr>
          <p:cNvSpPr/>
          <p:nvPr/>
        </p:nvSpPr>
        <p:spPr>
          <a:xfrm>
            <a:off x="6941323" y="328409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3" name="直線箭頭接點 122">
            <a:extLst>
              <a:ext uri="{FF2B5EF4-FFF2-40B4-BE49-F238E27FC236}">
                <a16:creationId xmlns:a16="http://schemas.microsoft.com/office/drawing/2014/main" id="{ACE0461D-909B-6440-BB7B-898BDEDB4C92}"/>
              </a:ext>
            </a:extLst>
          </p:cNvPr>
          <p:cNvCxnSpPr>
            <a:cxnSpLocks/>
          </p:cNvCxnSpPr>
          <p:nvPr/>
        </p:nvCxnSpPr>
        <p:spPr>
          <a:xfrm flipV="1">
            <a:off x="7183445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68F824-E19B-23A4-8786-89F9684E4B77}"/>
                  </a:ext>
                </a:extLst>
              </p:cNvPr>
              <p:cNvSpPr txBox="1"/>
              <p:nvPr/>
            </p:nvSpPr>
            <p:spPr>
              <a:xfrm>
                <a:off x="1165735" y="1868198"/>
                <a:ext cx="489490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In addition to previous words, a conditional language model is provided with source text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Also referred to sequence-to-sequence models.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768F824-E19B-23A4-8786-89F9684E4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35" y="1868198"/>
                <a:ext cx="4894904" cy="1938992"/>
              </a:xfrm>
              <a:prstGeom prst="rect">
                <a:avLst/>
              </a:prstGeom>
              <a:blipFill>
                <a:blip r:embed="rId2"/>
                <a:stretch>
                  <a:fillRect l="-1550" t="-1948" b="-64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B34B19A-1878-1FB9-4D83-5A5DBF4640CC}"/>
                  </a:ext>
                </a:extLst>
              </p:cNvPr>
              <p:cNvSpPr txBox="1"/>
              <p:nvPr/>
            </p:nvSpPr>
            <p:spPr>
              <a:xfrm>
                <a:off x="7103056" y="2064881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B34B19A-1878-1FB9-4D83-5A5DBF46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056" y="2064881"/>
                <a:ext cx="3462292" cy="523220"/>
              </a:xfrm>
              <a:prstGeom prst="rect">
                <a:avLst/>
              </a:prstGeom>
              <a:blipFill>
                <a:blip r:embed="rId3"/>
                <a:stretch>
                  <a:fillRect l="-1099" r="-5128"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字方塊 1">
            <a:extLst>
              <a:ext uri="{FF2B5EF4-FFF2-40B4-BE49-F238E27FC236}">
                <a16:creationId xmlns:a16="http://schemas.microsoft.com/office/drawing/2014/main" id="{F60C5E66-64D9-E24E-D982-DC541B2D4F8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34913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20DA9EB-B9AF-6D38-1025-9B8643725202}"/>
              </a:ext>
            </a:extLst>
          </p:cNvPr>
          <p:cNvSpPr txBox="1"/>
          <p:nvPr/>
        </p:nvSpPr>
        <p:spPr>
          <a:xfrm>
            <a:off x="3340090" y="2271928"/>
            <a:ext cx="172665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am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no</a:t>
            </a:r>
          </a:p>
          <a:p>
            <a:pPr>
              <a:lnSpc>
                <a:spcPct val="150000"/>
              </a:lnSpc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a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/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4CE100-F718-5085-12CA-3D1FF0899A5C}"/>
              </a:ext>
            </a:extLst>
          </p:cNvPr>
          <p:cNvSpPr txBox="1"/>
          <p:nvPr/>
        </p:nvSpPr>
        <p:spPr>
          <a:xfrm>
            <a:off x="4746674" y="2271928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0.0011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0.0012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0.0013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0.0014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0.0015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CC65D0-3C99-1658-D315-C212C5B6258A}"/>
              </a:ext>
            </a:extLst>
          </p:cNvPr>
          <p:cNvSpPr txBox="1"/>
          <p:nvPr/>
        </p:nvSpPr>
        <p:spPr>
          <a:xfrm>
            <a:off x="3177539" y="1840971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Word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EACE46-0D57-EBAF-47CD-8AEDC250C9FD}"/>
              </a:ext>
            </a:extLst>
          </p:cNvPr>
          <p:cNvSpPr txBox="1"/>
          <p:nvPr/>
        </p:nvSpPr>
        <p:spPr>
          <a:xfrm>
            <a:off x="4731809" y="1840971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Logits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E28D99-73B0-63D8-0DFE-D65FC5C19BD2}"/>
              </a:ext>
            </a:extLst>
          </p:cNvPr>
          <p:cNvSpPr txBox="1"/>
          <p:nvPr/>
        </p:nvSpPr>
        <p:spPr>
          <a:xfrm>
            <a:off x="1525335" y="3010118"/>
            <a:ext cx="1296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Example</a:t>
            </a:r>
          </a:p>
          <a:p>
            <a:pPr algn="ctr"/>
            <a:r>
              <a:rPr kumimoji="1" lang="en-US" altLang="zh-TW" sz="2400" dirty="0"/>
              <a:t>Vocab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2891F03-779D-AA20-806A-BCD2CE0DF3F0}"/>
              </a:ext>
            </a:extLst>
          </p:cNvPr>
          <p:cNvCxnSpPr>
            <a:cxnSpLocks/>
          </p:cNvCxnSpPr>
          <p:nvPr/>
        </p:nvCxnSpPr>
        <p:spPr>
          <a:xfrm>
            <a:off x="6382014" y="2659671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CC1F449-1E69-B73B-1B49-1DBA9F941AAE}"/>
              </a:ext>
            </a:extLst>
          </p:cNvPr>
          <p:cNvCxnSpPr>
            <a:cxnSpLocks/>
          </p:cNvCxnSpPr>
          <p:nvPr/>
        </p:nvCxnSpPr>
        <p:spPr>
          <a:xfrm>
            <a:off x="6382014" y="3212121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43821E-107F-12AA-5934-4B89F9E44B64}"/>
              </a:ext>
            </a:extLst>
          </p:cNvPr>
          <p:cNvCxnSpPr>
            <a:cxnSpLocks/>
          </p:cNvCxnSpPr>
          <p:nvPr/>
        </p:nvCxnSpPr>
        <p:spPr>
          <a:xfrm>
            <a:off x="6382014" y="376872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79C56B4A-26E8-4783-5B11-D8C33409FC5A}"/>
              </a:ext>
            </a:extLst>
          </p:cNvPr>
          <p:cNvCxnSpPr>
            <a:cxnSpLocks/>
          </p:cNvCxnSpPr>
          <p:nvPr/>
        </p:nvCxnSpPr>
        <p:spPr>
          <a:xfrm>
            <a:off x="6382014" y="433260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C3AFF56-4169-EACA-3AF2-7479A65F42F7}"/>
              </a:ext>
            </a:extLst>
          </p:cNvPr>
          <p:cNvCxnSpPr>
            <a:cxnSpLocks/>
          </p:cNvCxnSpPr>
          <p:nvPr/>
        </p:nvCxnSpPr>
        <p:spPr>
          <a:xfrm>
            <a:off x="6382014" y="484695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FC5F6D-C418-2F49-B3B3-F2691D8C7E88}"/>
              </a:ext>
            </a:extLst>
          </p:cNvPr>
          <p:cNvSpPr txBox="1"/>
          <p:nvPr/>
        </p:nvSpPr>
        <p:spPr>
          <a:xfrm>
            <a:off x="7650269" y="1840971"/>
            <a:ext cx="17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Probability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FD03A0-0B3D-A17F-EE17-AB935AFEC61F}"/>
              </a:ext>
            </a:extLst>
          </p:cNvPr>
          <p:cNvSpPr txBox="1"/>
          <p:nvPr/>
        </p:nvSpPr>
        <p:spPr>
          <a:xfrm>
            <a:off x="7861873" y="2271928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0.78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0.11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0.02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0.06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0EF5EC-CC0C-2440-D710-95383063E187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A0F621-2516-5B17-0D65-86B75600F986}"/>
              </a:ext>
            </a:extLst>
          </p:cNvPr>
          <p:cNvSpPr txBox="1"/>
          <p:nvPr/>
        </p:nvSpPr>
        <p:spPr>
          <a:xfrm>
            <a:off x="1649716" y="5549466"/>
            <a:ext cx="813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Note that </a:t>
            </a:r>
            <a:r>
              <a:rPr kumimoji="1" lang="en-US" altLang="zh-TW" sz="2000" dirty="0" err="1"/>
              <a:t>softmax</a:t>
            </a:r>
            <a:r>
              <a:rPr kumimoji="1" lang="en-US" altLang="zh-TW" sz="2000" dirty="0"/>
              <a:t> is required for every decoding strategies since we need to find out the next word from a vocabulary.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6592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Properties of </a:t>
            </a:r>
            <a:r>
              <a:rPr kumimoji="1" lang="en-US" altLang="zh-TW" dirty="0" err="1"/>
              <a:t>Softmax</a:t>
            </a:r>
            <a:r>
              <a:rPr kumimoji="1" lang="en-US" altLang="zh-TW" dirty="0"/>
              <a:t> Temperature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55F246-EBF5-6D7F-6888-FE7FB326AF8B}"/>
              </a:ext>
            </a:extLst>
          </p:cNvPr>
          <p:cNvSpPr txBox="1"/>
          <p:nvPr/>
        </p:nvSpPr>
        <p:spPr>
          <a:xfrm>
            <a:off x="1005936" y="1638639"/>
            <a:ext cx="27888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/>
              <p:nvPr/>
            </p:nvSpPr>
            <p:spPr>
              <a:xfrm>
                <a:off x="4937436" y="2403398"/>
                <a:ext cx="2378087" cy="102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1" lang="en-US" altLang="zh-TW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</m:nary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36" y="2403398"/>
                <a:ext cx="2378087" cy="1025602"/>
              </a:xfrm>
              <a:prstGeom prst="rect">
                <a:avLst/>
              </a:prstGeom>
              <a:blipFill>
                <a:blip r:embed="rId2"/>
                <a:stretch>
                  <a:fillRect l="-24468" t="-15854" r="-5319" b="-987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/>
              <p:nvPr/>
            </p:nvSpPr>
            <p:spPr>
              <a:xfrm>
                <a:off x="7600256" y="1400934"/>
                <a:ext cx="3612227" cy="86177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TW" sz="1600" dirty="0"/>
                  <a:t>: logits (model outputs before </a:t>
                </a:r>
                <a:r>
                  <a:rPr kumimoji="1" lang="en-US" altLang="zh-TW" sz="1600" dirty="0" err="1"/>
                  <a:t>softmax</a:t>
                </a:r>
                <a:r>
                  <a:rPr kumimoji="1" lang="en-US" altLang="zh-TW" sz="1600" dirty="0"/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sz="1600" dirty="0"/>
                  <a:t> size of the vocabulary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1600" dirty="0"/>
                  <a:t>: </a:t>
                </a:r>
                <a:r>
                  <a:rPr kumimoji="1" lang="en-US" altLang="zh-TW" sz="1600" dirty="0" err="1"/>
                  <a:t>softmax</a:t>
                </a:r>
                <a:r>
                  <a:rPr kumimoji="1" lang="en-US" altLang="zh-TW" sz="1600" dirty="0"/>
                  <a:t> temperature</a:t>
                </a:r>
                <a:endParaRPr kumimoji="1" lang="zh-TW" altLang="en-US" sz="16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0256" y="1400934"/>
                <a:ext cx="3612227" cy="861774"/>
              </a:xfrm>
              <a:prstGeom prst="rect">
                <a:avLst/>
              </a:prstGeom>
              <a:blipFill>
                <a:blip r:embed="rId3"/>
                <a:stretch>
                  <a:fillRect t="-1429" b="-285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C0DA17-55BA-7744-64F7-581495C462F2}"/>
                  </a:ext>
                </a:extLst>
              </p:cNvPr>
              <p:cNvSpPr txBox="1"/>
              <p:nvPr/>
            </p:nvSpPr>
            <p:spPr>
              <a:xfrm>
                <a:off x="1097280" y="3825579"/>
                <a:ext cx="9566910" cy="2251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Larger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 -&gt; Lower probability value -&gt; Smaller ranges of probability distribution -&gt;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More diverse</a:t>
                </a:r>
                <a:r>
                  <a:rPr kumimoji="1" lang="en-US" altLang="zh-TW" sz="2400" dirty="0"/>
                  <a:t> Outputs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Smaller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 -&gt; Higher probability value -&gt; Greater ranges of probability distribution -&gt;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Less diverse </a:t>
                </a:r>
                <a:r>
                  <a:rPr kumimoji="1" lang="en-US" altLang="zh-TW" sz="2400" dirty="0"/>
                  <a:t>Outputs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C0DA17-55BA-7744-64F7-581495C46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825579"/>
                <a:ext cx="9566910" cy="2251065"/>
              </a:xfrm>
              <a:prstGeom prst="rect">
                <a:avLst/>
              </a:prstGeom>
              <a:blipFill>
                <a:blip r:embed="rId4"/>
                <a:stretch>
                  <a:fillRect l="-928" r="-1061" b="-5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F3BE8E4C-3D14-0558-F6F7-DBA07580437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470561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9A8D1-FD81-1BFD-A2BD-579702FD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r>
              <a:rPr kumimoji="1" lang="en-US" altLang="zh-TW" dirty="0"/>
              <a:t> Temperature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02B52D-C34C-D204-B0EF-9721F2FC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D457D0-3BDA-EAC3-12EA-93A8EEA1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38" y="2425356"/>
            <a:ext cx="10257123" cy="34744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4E8902-4429-D00F-EE22-476E069E2C52}"/>
              </a:ext>
            </a:extLst>
          </p:cNvPr>
          <p:cNvSpPr txBox="1"/>
          <p:nvPr/>
        </p:nvSpPr>
        <p:spPr>
          <a:xfrm>
            <a:off x="6754019" y="1798157"/>
            <a:ext cx="38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Temperature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低的時候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(less diverse)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C2901B0-CCE7-365C-3C00-250BEB5777D4}"/>
              </a:ext>
            </a:extLst>
          </p:cNvPr>
          <p:cNvSpPr txBox="1"/>
          <p:nvPr/>
        </p:nvSpPr>
        <p:spPr>
          <a:xfrm>
            <a:off x="1185128" y="1798157"/>
            <a:ext cx="3982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Temperature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高的時候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(more diverse)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0CEAC3-8419-248C-ED04-45DF21886068}"/>
              </a:ext>
            </a:extLst>
          </p:cNvPr>
          <p:cNvSpPr txBox="1"/>
          <p:nvPr/>
        </p:nvSpPr>
        <p:spPr>
          <a:xfrm>
            <a:off x="2535554" y="6240302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3271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CFFED4-F25D-E6A8-45F6-5336E2BC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Top-k and Top-p Sampling Improve Repetition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A9C281-62AE-A251-2830-A7DBC24C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F513C1-F5B0-9745-0542-9E761A03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90" y="1829435"/>
            <a:ext cx="8736330" cy="38785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B330A16-D46A-501F-4559-3F21C59C20A2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Representations. 2019.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EDD8F-6B75-8448-06FC-3679C66A8A58}"/>
              </a:ext>
            </a:extLst>
          </p:cNvPr>
          <p:cNvSpPr/>
          <p:nvPr/>
        </p:nvSpPr>
        <p:spPr>
          <a:xfrm>
            <a:off x="8515350" y="3783330"/>
            <a:ext cx="53721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D57B49-0795-C347-949E-E03FD16A8D6B}"/>
              </a:ext>
            </a:extLst>
          </p:cNvPr>
          <p:cNvSpPr/>
          <p:nvPr/>
        </p:nvSpPr>
        <p:spPr>
          <a:xfrm>
            <a:off x="2251758" y="3768698"/>
            <a:ext cx="1154382" cy="243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D07A43-8A3F-5F9B-E9B4-964108959158}"/>
              </a:ext>
            </a:extLst>
          </p:cNvPr>
          <p:cNvSpPr/>
          <p:nvPr/>
        </p:nvSpPr>
        <p:spPr>
          <a:xfrm>
            <a:off x="2129838" y="4266224"/>
            <a:ext cx="1459182" cy="2432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76CF11-C03E-FAD1-D927-75170000A364}"/>
              </a:ext>
            </a:extLst>
          </p:cNvPr>
          <p:cNvSpPr/>
          <p:nvPr/>
        </p:nvSpPr>
        <p:spPr>
          <a:xfrm>
            <a:off x="8515350" y="4254794"/>
            <a:ext cx="537210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4D06E94-5751-3A19-2E82-49381679E000}"/>
              </a:ext>
            </a:extLst>
          </p:cNvPr>
          <p:cNvSpPr/>
          <p:nvPr/>
        </p:nvSpPr>
        <p:spPr>
          <a:xfrm>
            <a:off x="2251758" y="2131375"/>
            <a:ext cx="1154382" cy="680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7CF8F87-BB09-CAD4-DA33-B091BED1C612}"/>
              </a:ext>
            </a:extLst>
          </p:cNvPr>
          <p:cNvSpPr/>
          <p:nvPr/>
        </p:nvSpPr>
        <p:spPr>
          <a:xfrm>
            <a:off x="8526780" y="2125977"/>
            <a:ext cx="577191" cy="6804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4C698D9-C4F2-EF12-F971-B69F18717B5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35899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CFFED4-F25D-E6A8-45F6-5336E2BC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The k value should be carefully picked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A9C281-62AE-A251-2830-A7DBC24C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F513C1-F5B0-9745-0542-9E761A03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90" y="1829435"/>
            <a:ext cx="8736330" cy="38785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B330A16-D46A-501F-4559-3F21C59C20A2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Representations. 2019.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EDD8F-6B75-8448-06FC-3679C66A8A58}"/>
              </a:ext>
            </a:extLst>
          </p:cNvPr>
          <p:cNvSpPr/>
          <p:nvPr/>
        </p:nvSpPr>
        <p:spPr>
          <a:xfrm>
            <a:off x="8515350" y="3554730"/>
            <a:ext cx="537210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D57B49-0795-C347-949E-E03FD16A8D6B}"/>
              </a:ext>
            </a:extLst>
          </p:cNvPr>
          <p:cNvSpPr/>
          <p:nvPr/>
        </p:nvSpPr>
        <p:spPr>
          <a:xfrm>
            <a:off x="2251758" y="3554730"/>
            <a:ext cx="1154382" cy="457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B9093A9-32A2-E0A7-F0E3-5595303D286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3218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71480D-4E02-6D2B-E6B6-AF7A00CD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Comparison for Top-k and Top-p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605F61-3B00-4E09-2461-83F8EF99E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22B6712-10CB-69CA-0792-95801AFF7820}"/>
              </a:ext>
            </a:extLst>
          </p:cNvPr>
          <p:cNvGraphicFramePr>
            <a:graphicFrameLocks noGrp="1"/>
          </p:cNvGraphicFramePr>
          <p:nvPr/>
        </p:nvGraphicFramePr>
        <p:xfrm>
          <a:off x="1597719" y="2210392"/>
          <a:ext cx="8996562" cy="3013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8392">
                  <a:extLst>
                    <a:ext uri="{9D8B030D-6E8A-4147-A177-3AD203B41FA5}">
                      <a16:colId xmlns:a16="http://schemas.microsoft.com/office/drawing/2014/main" val="3992998841"/>
                    </a:ext>
                  </a:extLst>
                </a:gridCol>
                <a:gridCol w="3158553">
                  <a:extLst>
                    <a:ext uri="{9D8B030D-6E8A-4147-A177-3AD203B41FA5}">
                      <a16:colId xmlns:a16="http://schemas.microsoft.com/office/drawing/2014/main" val="2868127146"/>
                    </a:ext>
                  </a:extLst>
                </a:gridCol>
                <a:gridCol w="3329617">
                  <a:extLst>
                    <a:ext uri="{9D8B030D-6E8A-4147-A177-3AD203B41FA5}">
                      <a16:colId xmlns:a16="http://schemas.microsoft.com/office/drawing/2014/main" val="2963002179"/>
                    </a:ext>
                  </a:extLst>
                </a:gridCol>
              </a:tblGrid>
              <a:tr h="546439">
                <a:tc>
                  <a:txBody>
                    <a:bodyPr/>
                    <a:lstStyle/>
                    <a:p>
                      <a:endParaRPr lang="zh-TW" altLang="en-US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Top-k Sampling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Top-p Sampling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8449084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Hyperparameter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k: top-k words are preserved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p: sum of the minimum set of words exceeds the value of p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89285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Performance</a:t>
                      </a:r>
                    </a:p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(Who is better?)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By cases (these two are both widely used)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866400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Hyperparameter Tuning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Harder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Easier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8139269"/>
                  </a:ext>
                </a:extLst>
              </a:tr>
              <a:tr h="546439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Common Hyperparameter Value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k=40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p=0.95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158356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56202F6-467D-58B6-449B-3786D2F019E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16406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860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Evaluations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1524FA-B026-781E-24E6-7417B856B0B4}"/>
              </a:ext>
            </a:extLst>
          </p:cNvPr>
          <p:cNvSpPr txBox="1"/>
          <p:nvPr/>
        </p:nvSpPr>
        <p:spPr>
          <a:xfrm>
            <a:off x="4785362" y="1920240"/>
            <a:ext cx="374904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Perplexity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ROUGE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BERTScore</a:t>
            </a:r>
            <a:endParaRPr kumimoji="1" lang="en-US" altLang="zh-TW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BLEURT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928395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How to evaluate natural language generation?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1005936" y="1855809"/>
            <a:ext cx="1014974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Natural language is hard to evaluate due to </a:t>
            </a:r>
            <a:r>
              <a:rPr kumimoji="1" lang="en-US" altLang="zh-TW" sz="2400" u="sng" dirty="0"/>
              <a:t>subjectivity</a:t>
            </a:r>
            <a:r>
              <a:rPr kumimoji="1" lang="en-US" altLang="zh-TW" sz="2400" dirty="0"/>
              <a:t> and language </a:t>
            </a:r>
            <a:r>
              <a:rPr kumimoji="1" lang="en-US" altLang="zh-TW" sz="2400" u="sng" dirty="0"/>
              <a:t>diversity</a:t>
            </a:r>
            <a:r>
              <a:rPr kumimoji="1" lang="en-US" altLang="zh-TW" sz="2400" dirty="0"/>
              <a:t>.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27B335C-0A08-2368-12BF-DA1508AB4EDD}"/>
              </a:ext>
            </a:extLst>
          </p:cNvPr>
          <p:cNvSpPr/>
          <p:nvPr/>
        </p:nvSpPr>
        <p:spPr>
          <a:xfrm>
            <a:off x="1466728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1B5FC0F-9404-2D33-6AC9-B035224888F4}"/>
              </a:ext>
            </a:extLst>
          </p:cNvPr>
          <p:cNvSpPr/>
          <p:nvPr/>
        </p:nvSpPr>
        <p:spPr>
          <a:xfrm>
            <a:off x="2338056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0A4FFD1-E9E5-AFB5-4364-8938FEF6BA69}"/>
              </a:ext>
            </a:extLst>
          </p:cNvPr>
          <p:cNvSpPr/>
          <p:nvPr/>
        </p:nvSpPr>
        <p:spPr>
          <a:xfrm>
            <a:off x="3209384" y="3781040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9BFEDCD-F0BD-543E-56BC-F7A036C56DF2}"/>
              </a:ext>
            </a:extLst>
          </p:cNvPr>
          <p:cNvSpPr/>
          <p:nvPr/>
        </p:nvSpPr>
        <p:spPr>
          <a:xfrm>
            <a:off x="4253666" y="3781040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60DAD286-A71F-A2CF-B8A3-55F2D3CC5435}"/>
              </a:ext>
            </a:extLst>
          </p:cNvPr>
          <p:cNvSpPr/>
          <p:nvPr/>
        </p:nvSpPr>
        <p:spPr>
          <a:xfrm>
            <a:off x="6802207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AFE2045-57E1-F48A-36F0-9FB9400D16BA}"/>
              </a:ext>
            </a:extLst>
          </p:cNvPr>
          <p:cNvSpPr/>
          <p:nvPr/>
        </p:nvSpPr>
        <p:spPr>
          <a:xfrm>
            <a:off x="7673535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CC709590-99F9-0910-C335-4BF2044FDBA3}"/>
              </a:ext>
            </a:extLst>
          </p:cNvPr>
          <p:cNvSpPr/>
          <p:nvPr/>
        </p:nvSpPr>
        <p:spPr>
          <a:xfrm>
            <a:off x="8544863" y="3028890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542B7C9C-44E6-6C31-FFAB-091D97B5CF13}"/>
              </a:ext>
            </a:extLst>
          </p:cNvPr>
          <p:cNvSpPr/>
          <p:nvPr/>
        </p:nvSpPr>
        <p:spPr>
          <a:xfrm>
            <a:off x="9589145" y="3028890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EC3AB34E-FE65-A99E-499D-EAFB86709FA1}"/>
              </a:ext>
            </a:extLst>
          </p:cNvPr>
          <p:cNvSpPr/>
          <p:nvPr/>
        </p:nvSpPr>
        <p:spPr>
          <a:xfrm>
            <a:off x="6802207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081AAE4-5F7D-8AB3-8F01-CA624C83B6D3}"/>
              </a:ext>
            </a:extLst>
          </p:cNvPr>
          <p:cNvSpPr/>
          <p:nvPr/>
        </p:nvSpPr>
        <p:spPr>
          <a:xfrm>
            <a:off x="7673535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F872139-2970-2D98-D322-B77F009C0534}"/>
              </a:ext>
            </a:extLst>
          </p:cNvPr>
          <p:cNvSpPr/>
          <p:nvPr/>
        </p:nvSpPr>
        <p:spPr>
          <a:xfrm>
            <a:off x="8544863" y="4548685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5992CCD1-97B6-D5CD-B4BA-1E81AC6D6656}"/>
              </a:ext>
            </a:extLst>
          </p:cNvPr>
          <p:cNvSpPr/>
          <p:nvPr/>
        </p:nvSpPr>
        <p:spPr>
          <a:xfrm>
            <a:off x="9589145" y="4548685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</a:t>
            </a: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F7DACCD1-B560-E283-610F-78333D724385}"/>
              </a:ext>
            </a:extLst>
          </p:cNvPr>
          <p:cNvCxnSpPr>
            <a:cxnSpLocks/>
          </p:cNvCxnSpPr>
          <p:nvPr/>
        </p:nvCxnSpPr>
        <p:spPr>
          <a:xfrm flipV="1">
            <a:off x="5389794" y="3266983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D0BDE00-E429-76C8-D3E5-7652520339E4}"/>
              </a:ext>
            </a:extLst>
          </p:cNvPr>
          <p:cNvCxnSpPr>
            <a:cxnSpLocks/>
          </p:cNvCxnSpPr>
          <p:nvPr/>
        </p:nvCxnSpPr>
        <p:spPr>
          <a:xfrm>
            <a:off x="5404590" y="4082067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840C81-2B11-BDDC-52C8-18295B716EDF}"/>
              </a:ext>
            </a:extLst>
          </p:cNvPr>
          <p:cNvSpPr txBox="1"/>
          <p:nvPr/>
        </p:nvSpPr>
        <p:spPr>
          <a:xfrm>
            <a:off x="1369517" y="2659558"/>
            <a:ext cx="346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For example: Machine Translation</a:t>
            </a:r>
            <a:endParaRPr kumimoji="1" lang="zh-TW" altLang="en-US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28579FB-8498-1368-5705-BFF760EA350C}"/>
              </a:ext>
            </a:extLst>
          </p:cNvPr>
          <p:cNvSpPr txBox="1"/>
          <p:nvPr/>
        </p:nvSpPr>
        <p:spPr>
          <a:xfrm>
            <a:off x="2298089" y="426766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(Source language)</a:t>
            </a:r>
            <a:endParaRPr kumimoji="1"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B9D9872-9829-96EF-915F-906B45F3A3B3}"/>
              </a:ext>
            </a:extLst>
          </p:cNvPr>
          <p:cNvSpPr txBox="1"/>
          <p:nvPr/>
        </p:nvSpPr>
        <p:spPr>
          <a:xfrm>
            <a:off x="7673535" y="501981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(Target language)</a:t>
            </a:r>
            <a:endParaRPr kumimoji="1" lang="zh-TW" altLang="en-US" b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D8ADEA-FF7A-DD97-9541-0F8235F2724C}"/>
              </a:ext>
            </a:extLst>
          </p:cNvPr>
          <p:cNvSpPr txBox="1"/>
          <p:nvPr/>
        </p:nvSpPr>
        <p:spPr>
          <a:xfrm>
            <a:off x="1062739" y="5004919"/>
            <a:ext cx="1014974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Human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 (We will focus on this topic.)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1A8418-8B10-B020-70FD-9A53FE04DA7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23195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4ED7-DD45-081D-F5A9-B5C10840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05C0D-3FB8-5C98-EF2F-548CC97C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lang="zh-TW" altLang="en-US" dirty="0">
                <a:ea typeface="新細明體"/>
                <a:cs typeface="Calibri Light"/>
              </a:rPr>
              <a:t>Perplexity</a:t>
            </a:r>
            <a:endParaRPr lang="zh-TW" sz="2400" dirty="0">
              <a:ea typeface="新細明體"/>
              <a:cs typeface="Times New Roman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05A0D7-7D63-857B-3183-063BD08A4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26470"/>
            <a:ext cx="10058400" cy="3742624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 sz="2400" dirty="0">
                <a:ea typeface="+mn-lt"/>
                <a:cs typeface="Times New Roman"/>
              </a:rPr>
              <a:t>Perplexity (PPL) is a quantitative criterion used to evaluate the capacities of</a:t>
            </a:r>
            <a:r>
              <a:rPr lang="en-US" sz="2400" dirty="0">
                <a:solidFill>
                  <a:srgbClr val="404040"/>
                </a:solidFill>
                <a:ea typeface="+mn-lt"/>
                <a:cs typeface="Times New Roman"/>
              </a:rPr>
              <a:t> language modeling models. </a:t>
            </a:r>
            <a:r>
              <a:rPr lang="en-US" sz="2400" dirty="0">
                <a:solidFill>
                  <a:srgbClr val="0070C0"/>
                </a:solidFill>
                <a:ea typeface="+mn-lt"/>
                <a:cs typeface="Times New Roman"/>
              </a:rPr>
              <a:t>-&gt; How confident is </a:t>
            </a:r>
            <a:r>
              <a:rPr lang="en-US" altLang="zh-TW" sz="2400" dirty="0">
                <a:solidFill>
                  <a:srgbClr val="0070C0"/>
                </a:solidFill>
                <a:ea typeface="+mn-lt"/>
                <a:cs typeface="Times New Roman"/>
              </a:rPr>
              <a:t>a model </a:t>
            </a:r>
            <a:r>
              <a:rPr lang="en-US" sz="2400" dirty="0">
                <a:solidFill>
                  <a:srgbClr val="0070C0"/>
                </a:solidFill>
                <a:ea typeface="+mn-lt"/>
                <a:cs typeface="Times New Roman"/>
              </a:rPr>
              <a:t>to its output?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ea typeface="新細明體"/>
                <a:cs typeface="Times New Roman"/>
              </a:rPr>
              <a:t>Given the sequence of words                                and an N-gram model. The PPL of the model was computed by: </a:t>
            </a:r>
          </a:p>
          <a:p>
            <a:pPr marL="342900" indent="-342900">
              <a:buFont typeface="Arial" panose="020F050202020403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新細明體"/>
              <a:cs typeface="Times New Roman"/>
            </a:endParaRPr>
          </a:p>
          <a:p>
            <a:pPr marL="342900" indent="-342900">
              <a:buFont typeface="Arial" panose="020F0502020204030204" pitchFamily="34" charset="0"/>
              <a:buChar char="•"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/>
              <a:ea typeface="新細明體"/>
              <a:cs typeface="Times New Roman"/>
            </a:endParaRPr>
          </a:p>
          <a:p>
            <a:pPr marL="0" indent="0">
              <a:buNone/>
            </a:pPr>
            <a:endParaRPr lang="en-US" dirty="0">
              <a:latin typeface="Times New Roman"/>
              <a:ea typeface="新細明體"/>
              <a:cs typeface="Times New Roman"/>
            </a:endParaRPr>
          </a:p>
          <a:p>
            <a:pPr marL="0" indent="0">
              <a:buNone/>
            </a:pPr>
            <a:r>
              <a:rPr lang="en-US" dirty="0">
                <a:latin typeface="Times New Roman"/>
                <a:ea typeface="新細明體"/>
                <a:cs typeface="Times New Roman"/>
              </a:rPr>
              <a:t>The lower the value of perplexity, the better the language modeling capability of the model.</a:t>
            </a:r>
            <a:endParaRPr lang="en-US" dirty="0"/>
          </a:p>
          <a:p>
            <a:pPr marL="0" indent="0">
              <a:buNone/>
            </a:pPr>
            <a:endParaRPr lang="en-US" dirty="0">
              <a:solidFill>
                <a:srgbClr val="404040"/>
              </a:solidFill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18ECFB-D5D2-5882-4782-4F7281A9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58</a:t>
            </a:fld>
            <a:endParaRPr lang="zh-TW" altLang="en-US"/>
          </a:p>
        </p:txBody>
      </p:sp>
      <p:pic>
        <p:nvPicPr>
          <p:cNvPr id="6" name="圖片 5" descr="一張含有 字型, 印刷術, 文字, 書法 的圖片&#10;&#10;自動產生的描述">
            <a:extLst>
              <a:ext uri="{FF2B5EF4-FFF2-40B4-BE49-F238E27FC236}">
                <a16:creationId xmlns:a16="http://schemas.microsoft.com/office/drawing/2014/main" id="{9EDBA4BE-572A-E3C3-9F62-376EBE710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4" y="2952518"/>
            <a:ext cx="1921264" cy="339650"/>
          </a:xfrm>
          <a:prstGeom prst="rect">
            <a:avLst/>
          </a:prstGeom>
        </p:spPr>
      </p:pic>
      <p:pic>
        <p:nvPicPr>
          <p:cNvPr id="8" name="圖片 7" descr="一張含有 文字, 字型, 行, 白色 的圖片&#10;&#10;自動產生的描述">
            <a:extLst>
              <a:ext uri="{FF2B5EF4-FFF2-40B4-BE49-F238E27FC236}">
                <a16:creationId xmlns:a16="http://schemas.microsoft.com/office/drawing/2014/main" id="{AA40552B-3559-3238-FD7D-77F23F294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951" y="3676214"/>
            <a:ext cx="7620000" cy="1122498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EA566D1-7F17-C457-C715-8E7CD621C54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6692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4586-11C4-BA93-A981-4D4BD503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 (Bilingual Evaluation Understudy)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9067A-32E3-7DCF-BFA2-C45FEB28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E78761-E713-4450-21A6-A1077D328E06}"/>
              </a:ext>
            </a:extLst>
          </p:cNvPr>
          <p:cNvSpPr txBox="1"/>
          <p:nvPr/>
        </p:nvSpPr>
        <p:spPr>
          <a:xfrm>
            <a:off x="1021128" y="1644459"/>
            <a:ext cx="1014974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word-based metric.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It is very sensitive to word tokenization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Core concept: Compute </a:t>
            </a:r>
            <a:r>
              <a:rPr kumimoji="1" lang="en-US" altLang="zh-TW" sz="2400" dirty="0">
                <a:solidFill>
                  <a:srgbClr val="FF0000"/>
                </a:solidFill>
              </a:rPr>
              <a:t>precision</a:t>
            </a:r>
            <a:r>
              <a:rPr kumimoji="1" lang="en-US" altLang="zh-TW" sz="2400" dirty="0"/>
              <a:t> for n-grams: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Unigrams -&gt; BLEU-1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Bigrams -&gt; BLEU-2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Trigrams -&gt; BLEU-3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4-grams -&gt; BLEU-4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E68562-35F8-96AB-46BB-30D70310CBBE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E50A75-F4C7-ECBF-BF61-3B09D7609EA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24158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FEA73-46E6-DBB5-7423-D3C6DE2B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Tasks of Conditional Language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CDE380-A6FD-A14C-CC80-CE0C80C1D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48058AA-558A-CAFE-DCAE-5B2E45D73A3D}"/>
                  </a:ext>
                </a:extLst>
              </p:cNvPr>
              <p:cNvSpPr txBox="1"/>
              <p:nvPr/>
            </p:nvSpPr>
            <p:spPr>
              <a:xfrm>
                <a:off x="1165735" y="1868198"/>
                <a:ext cx="950522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en-US" altLang="zh-TW" sz="2800" dirty="0"/>
                  <a:t>In addition to previous words (target), a conditional language model is provided with source text </a:t>
                </a:r>
                <a14:m>
                  <m:oMath xmlns:m="http://schemas.openxmlformats.org/officeDocument/2006/math">
                    <m:r>
                      <a:rPr kumimoji="1" lang="en-US" altLang="zh-TW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800" dirty="0"/>
                  <a:t>.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48058AA-558A-CAFE-DCAE-5B2E45D73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735" y="1868198"/>
                <a:ext cx="9505224" cy="954107"/>
              </a:xfrm>
              <a:prstGeom prst="rect">
                <a:avLst/>
              </a:prstGeom>
              <a:blipFill>
                <a:blip r:embed="rId2"/>
                <a:stretch>
                  <a:fillRect l="-1067" t="-5195" r="-267" b="-1558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75B85EF0-AA65-405A-57D5-B9447BDFE724}"/>
              </a:ext>
            </a:extLst>
          </p:cNvPr>
          <p:cNvGraphicFramePr>
            <a:graphicFrameLocks noGrp="1"/>
          </p:cNvGraphicFramePr>
          <p:nvPr/>
        </p:nvGraphicFramePr>
        <p:xfrm>
          <a:off x="1996639" y="3547221"/>
          <a:ext cx="812799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941511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07628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492131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Source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Target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68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Machine Translation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Language A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Language B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4801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Summarization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Long Text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Concise Text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896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Dialogue Generation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User Input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Desired User Input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3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...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2321008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CEBAAB0B-97C1-D7C1-3F01-78963290CEF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421543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B7C12-6538-046A-417D-3DE3EE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Precision and Recall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AA48E-4D14-8855-A8F4-0EC391A99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1F6E8AA-BFAA-2F78-B901-674D9225EDD9}"/>
                  </a:ext>
                </a:extLst>
              </p:cNvPr>
              <p:cNvSpPr txBox="1"/>
              <p:nvPr/>
            </p:nvSpPr>
            <p:spPr>
              <a:xfrm>
                <a:off x="1251752" y="2281561"/>
                <a:ext cx="585096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1F6E8AA-BFAA-2F78-B901-674D9225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52" y="2281561"/>
                <a:ext cx="5850961" cy="701410"/>
              </a:xfrm>
              <a:prstGeom prst="rect">
                <a:avLst/>
              </a:prstGeom>
              <a:blipFill>
                <a:blip r:embed="rId2"/>
                <a:stretch>
                  <a:fillRect l="-649" t="-8929" r="-649" b="-30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D4F1B99-A9EC-C36E-4CF0-D724907CDA8B}"/>
                  </a:ext>
                </a:extLst>
              </p:cNvPr>
              <p:cNvSpPr txBox="1"/>
              <p:nvPr/>
            </p:nvSpPr>
            <p:spPr>
              <a:xfrm>
                <a:off x="1251752" y="3750744"/>
                <a:ext cx="541815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ecall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D4F1B99-A9EC-C36E-4CF0-D724907C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52" y="3750744"/>
                <a:ext cx="5418150" cy="701410"/>
              </a:xfrm>
              <a:prstGeom prst="rect">
                <a:avLst/>
              </a:prstGeom>
              <a:blipFill>
                <a:blip r:embed="rId3"/>
                <a:stretch>
                  <a:fillRect l="-701" t="-8929" r="-701" b="-30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BF2AED31-CAA2-8996-FE92-A9A924B50804}"/>
              </a:ext>
            </a:extLst>
          </p:cNvPr>
          <p:cNvSpPr txBox="1"/>
          <p:nvPr/>
        </p:nvSpPr>
        <p:spPr>
          <a:xfrm>
            <a:off x="7625917" y="2690352"/>
            <a:ext cx="261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by a model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38D22E-EDC3-19A9-5117-4E7DFB241DAD}"/>
              </a:ext>
            </a:extLst>
          </p:cNvPr>
          <p:cNvSpPr txBox="1"/>
          <p:nvPr/>
        </p:nvSpPr>
        <p:spPr>
          <a:xfrm>
            <a:off x="7625916" y="4170521"/>
            <a:ext cx="261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Ground-truths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62F330B-4AAB-4157-5A09-BC7A460AA8CB}"/>
              </a:ext>
            </a:extLst>
          </p:cNvPr>
          <p:cNvCxnSpPr>
            <a:cxnSpLocks/>
          </p:cNvCxnSpPr>
          <p:nvPr/>
        </p:nvCxnSpPr>
        <p:spPr>
          <a:xfrm flipH="1">
            <a:off x="6516210" y="2863847"/>
            <a:ext cx="10386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6787D73-6B32-0F6A-6C55-206E7CBD3750}"/>
              </a:ext>
            </a:extLst>
          </p:cNvPr>
          <p:cNvCxnSpPr>
            <a:cxnSpLocks/>
          </p:cNvCxnSpPr>
          <p:nvPr/>
        </p:nvCxnSpPr>
        <p:spPr>
          <a:xfrm flipH="1">
            <a:off x="6516209" y="4370576"/>
            <a:ext cx="10386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2FA45E9-D87D-F39A-3F82-7CF9CB2AC5D4}"/>
              </a:ext>
            </a:extLst>
          </p:cNvPr>
          <p:cNvSpPr txBox="1"/>
          <p:nvPr/>
        </p:nvSpPr>
        <p:spPr>
          <a:xfrm>
            <a:off x="1251752" y="5227747"/>
            <a:ext cx="895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and retrieved instances: </a:t>
            </a:r>
            <a:r>
              <a:rPr kumimoji="1"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r>
              <a:rPr kumimoji="1"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predictions and ground-truths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46CAA9-0338-E9D6-2904-E3119716B3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697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27CE5190-3BB0-8204-5012-E2A1AB505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Assume we now translate from Chinese to English.</a:t>
            </a:r>
          </a:p>
          <a:p>
            <a:r>
              <a:rPr kumimoji="1" lang="en-US" altLang="zh-TW" sz="2400" b="1" dirty="0"/>
              <a:t>Calculate BLEU-1 score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Chinese: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我想要讀那本書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400" dirty="0"/>
              <a:t>Reference1: I want to read the book.</a:t>
            </a:r>
          </a:p>
          <a:p>
            <a:r>
              <a:rPr kumimoji="1" lang="en-US" altLang="zh-TW" sz="2400" dirty="0"/>
              <a:t>Reference2: I want to read that book. </a:t>
            </a:r>
          </a:p>
          <a:p>
            <a:r>
              <a:rPr kumimoji="1" lang="en-US" altLang="zh-TW" sz="2400" dirty="0"/>
              <a:t>Model output: the the the the the the.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2EBE9DE-1F57-F831-79A0-2CB5BA521BF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089932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/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blipFill>
                <a:blip r:embed="rId2"/>
                <a:stretch>
                  <a:fillRect l="-5263"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FF995C77-A2F1-D93A-0FDC-39835069CD2F}"/>
              </a:ext>
            </a:extLst>
          </p:cNvPr>
          <p:cNvSpPr txBox="1"/>
          <p:nvPr/>
        </p:nvSpPr>
        <p:spPr>
          <a:xfrm>
            <a:off x="6848826" y="4234649"/>
            <a:ext cx="374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100%! Can this be true?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85ECF1E-DDB1-258E-27BD-1C263ABE4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Assume we now translate from Chinese to English.</a:t>
            </a:r>
          </a:p>
          <a:p>
            <a:r>
              <a:rPr kumimoji="1" lang="en-US" altLang="zh-TW" sz="2400" b="1" dirty="0"/>
              <a:t>Calculate BLEU-1 score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Chinese: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我想要讀那本書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400" dirty="0"/>
              <a:t>Reference1: I want to read the book.</a:t>
            </a:r>
          </a:p>
          <a:p>
            <a:r>
              <a:rPr kumimoji="1" lang="en-US" altLang="zh-TW" sz="2400" dirty="0"/>
              <a:t>Reference2: I want to read that book. </a:t>
            </a:r>
          </a:p>
          <a:p>
            <a:r>
              <a:rPr kumimoji="1" lang="en-US" altLang="zh-TW" sz="2400" dirty="0"/>
              <a:t>Model output: the the the the the the.</a:t>
            </a:r>
            <a:endParaRPr kumimoji="1"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D27C92-2958-CB3C-5FA8-5CD1ED27AEE8}"/>
              </a:ext>
            </a:extLst>
          </p:cNvPr>
          <p:cNvCxnSpPr>
            <a:cxnSpLocks/>
          </p:cNvCxnSpPr>
          <p:nvPr/>
        </p:nvCxnSpPr>
        <p:spPr>
          <a:xfrm>
            <a:off x="4518737" y="4216893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D270D7D-2E9E-FBC1-FAD4-0EC05A41AF03}"/>
              </a:ext>
            </a:extLst>
          </p:cNvPr>
          <p:cNvCxnSpPr>
            <a:cxnSpLocks/>
          </p:cNvCxnSpPr>
          <p:nvPr/>
        </p:nvCxnSpPr>
        <p:spPr>
          <a:xfrm>
            <a:off x="3046522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0F9BAAB-60A7-A64A-DD64-6F11762B1707}"/>
              </a:ext>
            </a:extLst>
          </p:cNvPr>
          <p:cNvCxnSpPr>
            <a:cxnSpLocks/>
          </p:cNvCxnSpPr>
          <p:nvPr/>
        </p:nvCxnSpPr>
        <p:spPr>
          <a:xfrm>
            <a:off x="3543671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4418466-6B4E-32A6-118D-9CCD23AEAD6B}"/>
              </a:ext>
            </a:extLst>
          </p:cNvPr>
          <p:cNvCxnSpPr>
            <a:cxnSpLocks/>
          </p:cNvCxnSpPr>
          <p:nvPr/>
        </p:nvCxnSpPr>
        <p:spPr>
          <a:xfrm>
            <a:off x="4023065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FD21984-80CE-BE51-8A3E-9500FA12F2F6}"/>
              </a:ext>
            </a:extLst>
          </p:cNvPr>
          <p:cNvCxnSpPr>
            <a:cxnSpLocks/>
          </p:cNvCxnSpPr>
          <p:nvPr/>
        </p:nvCxnSpPr>
        <p:spPr>
          <a:xfrm>
            <a:off x="4512817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16D481B-949A-2EC3-9DF2-7B6FAD0F67E8}"/>
              </a:ext>
            </a:extLst>
          </p:cNvPr>
          <p:cNvCxnSpPr>
            <a:cxnSpLocks/>
          </p:cNvCxnSpPr>
          <p:nvPr/>
        </p:nvCxnSpPr>
        <p:spPr>
          <a:xfrm>
            <a:off x="4983333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D684892-14CC-B2A7-EDC3-2663BF4FBEF3}"/>
              </a:ext>
            </a:extLst>
          </p:cNvPr>
          <p:cNvCxnSpPr>
            <a:cxnSpLocks/>
          </p:cNvCxnSpPr>
          <p:nvPr/>
        </p:nvCxnSpPr>
        <p:spPr>
          <a:xfrm>
            <a:off x="5471604" y="5233387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D31ED507-8957-603A-8307-BF1E8B23B41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6736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Assume we now translate from Chinese to English.</a:t>
            </a:r>
          </a:p>
          <a:p>
            <a:r>
              <a:rPr kumimoji="1" lang="en-US" altLang="zh-TW" sz="2400" b="1" dirty="0"/>
              <a:t>Calculate BLEU-1 score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Chinese: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我想要讀那本書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400" dirty="0"/>
              <a:t>Reference1: I want to read the book.</a:t>
            </a:r>
          </a:p>
          <a:p>
            <a:r>
              <a:rPr kumimoji="1" lang="en-US" altLang="zh-TW" sz="2400" dirty="0"/>
              <a:t>Reference2: I want to read that book. </a:t>
            </a:r>
          </a:p>
          <a:p>
            <a:r>
              <a:rPr kumimoji="1" lang="en-US" altLang="zh-TW" sz="2400" dirty="0"/>
              <a:t>Model output: the the the the the the.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63</a:t>
            </a:fld>
            <a:endParaRPr 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A68E5DB1-A48E-8E2C-62E4-AE81680EDE92}"/>
              </a:ext>
            </a:extLst>
          </p:cNvPr>
          <p:cNvCxnSpPr>
            <a:cxnSpLocks/>
          </p:cNvCxnSpPr>
          <p:nvPr/>
        </p:nvCxnSpPr>
        <p:spPr>
          <a:xfrm>
            <a:off x="4518737" y="4216893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2CD69E6-FA94-8FFF-00C2-F65304A60FF9}"/>
              </a:ext>
            </a:extLst>
          </p:cNvPr>
          <p:cNvCxnSpPr>
            <a:cxnSpLocks/>
          </p:cNvCxnSpPr>
          <p:nvPr/>
        </p:nvCxnSpPr>
        <p:spPr>
          <a:xfrm>
            <a:off x="3046522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41317A7-D506-AD75-8399-60AA1E07BB44}"/>
              </a:ext>
            </a:extLst>
          </p:cNvPr>
          <p:cNvCxnSpPr>
            <a:cxnSpLocks/>
          </p:cNvCxnSpPr>
          <p:nvPr/>
        </p:nvCxnSpPr>
        <p:spPr>
          <a:xfrm>
            <a:off x="3543671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842BDFF-BF04-B38C-84CE-D720EF219B78}"/>
              </a:ext>
            </a:extLst>
          </p:cNvPr>
          <p:cNvCxnSpPr>
            <a:cxnSpLocks/>
          </p:cNvCxnSpPr>
          <p:nvPr/>
        </p:nvCxnSpPr>
        <p:spPr>
          <a:xfrm>
            <a:off x="4023065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2989D84-3B63-F506-D6E8-4E1932E0769C}"/>
              </a:ext>
            </a:extLst>
          </p:cNvPr>
          <p:cNvCxnSpPr>
            <a:cxnSpLocks/>
          </p:cNvCxnSpPr>
          <p:nvPr/>
        </p:nvCxnSpPr>
        <p:spPr>
          <a:xfrm>
            <a:off x="4512817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7451CB0-1921-154C-7F9B-2D9DE7A637C6}"/>
              </a:ext>
            </a:extLst>
          </p:cNvPr>
          <p:cNvCxnSpPr>
            <a:cxnSpLocks/>
          </p:cNvCxnSpPr>
          <p:nvPr/>
        </p:nvCxnSpPr>
        <p:spPr>
          <a:xfrm>
            <a:off x="4983333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56C00A52-1D39-91F2-49FB-E3165B5F5B78}"/>
              </a:ext>
            </a:extLst>
          </p:cNvPr>
          <p:cNvCxnSpPr>
            <a:cxnSpLocks/>
          </p:cNvCxnSpPr>
          <p:nvPr/>
        </p:nvCxnSpPr>
        <p:spPr>
          <a:xfrm>
            <a:off x="5471604" y="5233387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/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blipFill>
                <a:blip r:embed="rId2"/>
                <a:stretch>
                  <a:fillRect l="-5263"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2AB44ED-4374-A83A-FFB0-62FFFC21B65F}"/>
                  </a:ext>
                </a:extLst>
              </p:cNvPr>
              <p:cNvSpPr txBox="1"/>
              <p:nvPr/>
            </p:nvSpPr>
            <p:spPr>
              <a:xfrm>
                <a:off x="6835806" y="4160612"/>
                <a:ext cx="3645170" cy="79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Modified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2AB44ED-4374-A83A-FFB0-62FFFC21B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4160612"/>
                <a:ext cx="3645170" cy="790794"/>
              </a:xfrm>
              <a:prstGeom prst="rect">
                <a:avLst/>
              </a:prstGeom>
              <a:blipFill>
                <a:blip r:embed="rId3"/>
                <a:stretch>
                  <a:fillRect l="-3472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A42B081-4038-A601-D374-6FF5E6D734C1}"/>
              </a:ext>
            </a:extLst>
          </p:cNvPr>
          <p:cNvCxnSpPr>
            <a:cxnSpLocks/>
          </p:cNvCxnSpPr>
          <p:nvPr/>
        </p:nvCxnSpPr>
        <p:spPr>
          <a:xfrm>
            <a:off x="6982288" y="3175246"/>
            <a:ext cx="1620174" cy="699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10BFFD-493F-8B4A-81B2-F79B9E8F4A1B}"/>
              </a:ext>
            </a:extLst>
          </p:cNvPr>
          <p:cNvCxnSpPr>
            <a:cxnSpLocks/>
          </p:cNvCxnSpPr>
          <p:nvPr/>
        </p:nvCxnSpPr>
        <p:spPr>
          <a:xfrm flipV="1">
            <a:off x="6982288" y="3175246"/>
            <a:ext cx="1620174" cy="699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EEA5D7-31C7-D48D-BDE4-6857F34CC09D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16884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should we use modified precision?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6137268-62E9-CA85-5235-6AB6BDF18D98}"/>
              </a:ext>
            </a:extLst>
          </p:cNvPr>
          <p:cNvSpPr txBox="1"/>
          <p:nvPr/>
        </p:nvSpPr>
        <p:spPr>
          <a:xfrm>
            <a:off x="1005936" y="1855809"/>
            <a:ext cx="101497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output sequences can be total mistakes.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E.g</a:t>
            </a:r>
            <a:r>
              <a:rPr kumimoji="1" lang="en-US" altLang="zh-TW" sz="2400" dirty="0">
                <a:solidFill>
                  <a:srgbClr val="0070C0"/>
                </a:solidFill>
              </a:rPr>
              <a:t>., the the the the the the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Original precision is in favor of </a:t>
            </a:r>
            <a:r>
              <a:rPr kumimoji="1" lang="en-US" altLang="zh-TW" sz="2400" dirty="0">
                <a:solidFill>
                  <a:srgbClr val="FF0000"/>
                </a:solidFill>
              </a:rPr>
              <a:t>longer</a:t>
            </a:r>
            <a:r>
              <a:rPr kumimoji="1" lang="en-US" altLang="zh-TW" sz="2400" dirty="0"/>
              <a:t> output sequences.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Therefore, we should use modified precision to prevent bad evaluations.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CD1F99-4A87-4747-4400-BE503AA1EA9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74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0E0C65-5939-0A0D-5178-74AC2C8A3E72}"/>
              </a:ext>
            </a:extLst>
          </p:cNvPr>
          <p:cNvSpPr txBox="1"/>
          <p:nvPr/>
        </p:nvSpPr>
        <p:spPr>
          <a:xfrm>
            <a:off x="6569475" y="2861834"/>
            <a:ext cx="4367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More than one references can be provided for machine translation!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098C2812-076F-CBCC-FCF5-5676F4DCC202}"/>
              </a:ext>
            </a:extLst>
          </p:cNvPr>
          <p:cNvCxnSpPr/>
          <p:nvPr/>
        </p:nvCxnSpPr>
        <p:spPr>
          <a:xfrm flipH="1">
            <a:off x="6001307" y="3277332"/>
            <a:ext cx="52378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5F1AAC53-1505-9E5B-0B71-A884837DFFD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63004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66</a:t>
            </a:fld>
            <a:endParaRPr 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2CD69E6-FA94-8FFF-00C2-F65304A60FF9}"/>
              </a:ext>
            </a:extLst>
          </p:cNvPr>
          <p:cNvCxnSpPr>
            <a:cxnSpLocks/>
          </p:cNvCxnSpPr>
          <p:nvPr/>
        </p:nvCxnSpPr>
        <p:spPr>
          <a:xfrm>
            <a:off x="3587318" y="4511338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30B78B7-0BFA-0D14-4A0A-3B8566311EEA}"/>
              </a:ext>
            </a:extLst>
          </p:cNvPr>
          <p:cNvCxnSpPr>
            <a:cxnSpLocks/>
          </p:cNvCxnSpPr>
          <p:nvPr/>
        </p:nvCxnSpPr>
        <p:spPr>
          <a:xfrm>
            <a:off x="3061464" y="4248248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668EFDE-DE37-5A4B-D3B7-8A800F1F48E0}"/>
              </a:ext>
            </a:extLst>
          </p:cNvPr>
          <p:cNvCxnSpPr>
            <a:cxnSpLocks/>
          </p:cNvCxnSpPr>
          <p:nvPr/>
        </p:nvCxnSpPr>
        <p:spPr>
          <a:xfrm>
            <a:off x="4073002" y="4811610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7EEE57B-27BA-0FD5-7877-0544024D5DD6}"/>
              </a:ext>
            </a:extLst>
          </p:cNvPr>
          <p:cNvCxnSpPr>
            <a:cxnSpLocks/>
          </p:cNvCxnSpPr>
          <p:nvPr/>
        </p:nvCxnSpPr>
        <p:spPr>
          <a:xfrm>
            <a:off x="4633775" y="5132686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A8761F0-3B86-9824-B5F2-C431558A2859}"/>
              </a:ext>
            </a:extLst>
          </p:cNvPr>
          <p:cNvCxnSpPr>
            <a:cxnSpLocks/>
          </p:cNvCxnSpPr>
          <p:nvPr/>
        </p:nvCxnSpPr>
        <p:spPr>
          <a:xfrm>
            <a:off x="5141282" y="4248248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F15C40F-D35A-7226-8690-5281BC605C21}"/>
              </a:ext>
            </a:extLst>
          </p:cNvPr>
          <p:cNvCxnSpPr>
            <a:cxnSpLocks/>
          </p:cNvCxnSpPr>
          <p:nvPr/>
        </p:nvCxnSpPr>
        <p:spPr>
          <a:xfrm>
            <a:off x="5557053" y="4511338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1FF0432-D1B6-71CB-87F2-390BC7956543}"/>
              </a:ext>
            </a:extLst>
          </p:cNvPr>
          <p:cNvSpPr txBox="1"/>
          <p:nvPr/>
        </p:nvSpPr>
        <p:spPr>
          <a:xfrm>
            <a:off x="3373006" y="4198291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7905159-9EB2-B917-F3D6-534FDD161B5A}"/>
              </a:ext>
            </a:extLst>
          </p:cNvPr>
          <p:cNvSpPr txBox="1"/>
          <p:nvPr/>
        </p:nvSpPr>
        <p:spPr>
          <a:xfrm>
            <a:off x="3889328" y="4476363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EE48AB9-4774-2CD1-80EA-5835F37DE51C}"/>
              </a:ext>
            </a:extLst>
          </p:cNvPr>
          <p:cNvSpPr txBox="1"/>
          <p:nvPr/>
        </p:nvSpPr>
        <p:spPr>
          <a:xfrm>
            <a:off x="4372254" y="4770756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3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D3731B0-753F-AE29-A5D4-65A56E6736BB}"/>
              </a:ext>
            </a:extLst>
          </p:cNvPr>
          <p:cNvSpPr txBox="1"/>
          <p:nvPr/>
        </p:nvSpPr>
        <p:spPr>
          <a:xfrm>
            <a:off x="4864593" y="5111882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4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D7B480B-5BD2-E091-D4CD-20707A7B0E44}"/>
              </a:ext>
            </a:extLst>
          </p:cNvPr>
          <p:cNvSpPr txBox="1"/>
          <p:nvPr/>
        </p:nvSpPr>
        <p:spPr>
          <a:xfrm>
            <a:off x="5370621" y="4198291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312D22-C1E3-623F-6179-AD7390D3B2C3}"/>
              </a:ext>
            </a:extLst>
          </p:cNvPr>
          <p:cNvSpPr txBox="1"/>
          <p:nvPr/>
        </p:nvSpPr>
        <p:spPr>
          <a:xfrm>
            <a:off x="5824400" y="4476363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6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E8AA915-34A2-9DCD-CC97-BD875974D6A8}"/>
              </a:ext>
            </a:extLst>
          </p:cNvPr>
          <p:cNvSpPr txBox="1"/>
          <p:nvPr/>
        </p:nvSpPr>
        <p:spPr>
          <a:xfrm>
            <a:off x="9523387" y="2612976"/>
            <a:ext cx="1571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(duplicated)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22E743-F7A0-6E06-AD10-ED3826E5165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1241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675E3F44-7AC9-056D-2224-18BC053F2B46}"/>
              </a:ext>
            </a:extLst>
          </p:cNvPr>
          <p:cNvCxnSpPr>
            <a:cxnSpLocks/>
          </p:cNvCxnSpPr>
          <p:nvPr/>
        </p:nvCxnSpPr>
        <p:spPr>
          <a:xfrm>
            <a:off x="3061464" y="4248248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A8EAB3C-926A-029E-602B-09E923BEC62D}"/>
              </a:ext>
            </a:extLst>
          </p:cNvPr>
          <p:cNvCxnSpPr>
            <a:cxnSpLocks/>
          </p:cNvCxnSpPr>
          <p:nvPr/>
        </p:nvCxnSpPr>
        <p:spPr>
          <a:xfrm>
            <a:off x="2743348" y="3228795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8EBD560-8F16-C9B4-1AAB-23D2B7CCE2C1}"/>
              </a:ext>
            </a:extLst>
          </p:cNvPr>
          <p:cNvSpPr txBox="1"/>
          <p:nvPr/>
        </p:nvSpPr>
        <p:spPr>
          <a:xfrm>
            <a:off x="9200374" y="1400330"/>
            <a:ext cx="238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Clips to the reference</a:t>
            </a:r>
            <a:endParaRPr kumimoji="1" lang="zh-TW" altLang="en-US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043A5E8D-6E01-DD45-5621-1259E1C6E6CB}"/>
              </a:ext>
            </a:extLst>
          </p:cNvPr>
          <p:cNvCxnSpPr/>
          <p:nvPr/>
        </p:nvCxnSpPr>
        <p:spPr>
          <a:xfrm>
            <a:off x="10592902" y="1779450"/>
            <a:ext cx="0" cy="456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83C452-FF73-DDFA-789F-46C6698DA46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33913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909082A-BFB9-3CC4-A6B5-EAC67E38E606}"/>
              </a:ext>
            </a:extLst>
          </p:cNvPr>
          <p:cNvCxnSpPr>
            <a:cxnSpLocks/>
          </p:cNvCxnSpPr>
          <p:nvPr/>
        </p:nvCxnSpPr>
        <p:spPr>
          <a:xfrm>
            <a:off x="3587318" y="4253885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56ABB3-69DE-722E-FDB1-66213A88BD2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56941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AF7EEBD0-8DB7-35AB-F841-A99499950393}"/>
              </a:ext>
            </a:extLst>
          </p:cNvPr>
          <p:cNvCxnSpPr>
            <a:cxnSpLocks/>
          </p:cNvCxnSpPr>
          <p:nvPr/>
        </p:nvCxnSpPr>
        <p:spPr>
          <a:xfrm>
            <a:off x="4633775" y="4248248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6DE3597-2C15-28CE-2A72-60588DF18679}"/>
              </a:ext>
            </a:extLst>
          </p:cNvPr>
          <p:cNvCxnSpPr>
            <a:cxnSpLocks/>
          </p:cNvCxnSpPr>
          <p:nvPr/>
        </p:nvCxnSpPr>
        <p:spPr>
          <a:xfrm>
            <a:off x="4013818" y="3705615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6C6F77-D2C6-F566-DF24-ABD53758421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6644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B2C0A3-F510-CB0B-BE71-8DEEA372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9454"/>
            <a:ext cx="10058400" cy="1033416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How to train a (Conditional) Language Model?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ECCA13-447D-C0DD-CBB8-4F465AF7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65E66A4C-FEE0-FE51-B88E-E0B669634F32}"/>
              </a:ext>
            </a:extLst>
          </p:cNvPr>
          <p:cNvSpPr txBox="1"/>
          <p:nvPr/>
        </p:nvSpPr>
        <p:spPr>
          <a:xfrm>
            <a:off x="1005936" y="1855809"/>
            <a:ext cx="56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First, you need a training corpus.</a:t>
            </a:r>
            <a:endParaRPr kumimoji="1" lang="zh-TW" altLang="en-US" sz="2800" dirty="0"/>
          </a:p>
        </p:txBody>
      </p:sp>
      <p:sp>
        <p:nvSpPr>
          <p:cNvPr id="103" name="圓角矩形 102">
            <a:extLst>
              <a:ext uri="{FF2B5EF4-FFF2-40B4-BE49-F238E27FC236}">
                <a16:creationId xmlns:a16="http://schemas.microsoft.com/office/drawing/2014/main" id="{2F8A82D3-A8BA-0996-A2DB-93AC0DB6C6B8}"/>
              </a:ext>
            </a:extLst>
          </p:cNvPr>
          <p:cNvSpPr/>
          <p:nvPr/>
        </p:nvSpPr>
        <p:spPr>
          <a:xfrm>
            <a:off x="1464812" y="4061144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7A84387A-CC48-C4EC-DEA8-E3C514232327}"/>
              </a:ext>
            </a:extLst>
          </p:cNvPr>
          <p:cNvSpPr txBox="1"/>
          <p:nvPr/>
        </p:nvSpPr>
        <p:spPr>
          <a:xfrm>
            <a:off x="1367598" y="2534038"/>
            <a:ext cx="3462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Example: I love reading books.</a:t>
            </a:r>
            <a:endParaRPr kumimoji="1" lang="zh-TW" altLang="en-US" sz="2000" b="1" dirty="0"/>
          </a:p>
        </p:txBody>
      </p:sp>
      <p:sp>
        <p:nvSpPr>
          <p:cNvPr id="119" name="圓角矩形 118">
            <a:extLst>
              <a:ext uri="{FF2B5EF4-FFF2-40B4-BE49-F238E27FC236}">
                <a16:creationId xmlns:a16="http://schemas.microsoft.com/office/drawing/2014/main" id="{AD816977-C39A-2A32-5CBF-761CF5547FBC}"/>
              </a:ext>
            </a:extLst>
          </p:cNvPr>
          <p:cNvSpPr/>
          <p:nvPr/>
        </p:nvSpPr>
        <p:spPr>
          <a:xfrm>
            <a:off x="2975496" y="4061144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1" name="直線箭頭接點 120">
            <a:extLst>
              <a:ext uri="{FF2B5EF4-FFF2-40B4-BE49-F238E27FC236}">
                <a16:creationId xmlns:a16="http://schemas.microsoft.com/office/drawing/2014/main" id="{97172784-5C86-AB5C-F34C-31505BB46152}"/>
              </a:ext>
            </a:extLst>
          </p:cNvPr>
          <p:cNvCxnSpPr/>
          <p:nvPr/>
        </p:nvCxnSpPr>
        <p:spPr>
          <a:xfrm>
            <a:off x="2396974" y="4247425"/>
            <a:ext cx="382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圓角矩形 121">
            <a:extLst>
              <a:ext uri="{FF2B5EF4-FFF2-40B4-BE49-F238E27FC236}">
                <a16:creationId xmlns:a16="http://schemas.microsoft.com/office/drawing/2014/main" id="{2BB7EE76-3348-98C1-2418-4E741F6E25E7}"/>
              </a:ext>
            </a:extLst>
          </p:cNvPr>
          <p:cNvSpPr/>
          <p:nvPr/>
        </p:nvSpPr>
        <p:spPr>
          <a:xfrm>
            <a:off x="1464812" y="4671665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3" name="圓角矩形 122">
            <a:extLst>
              <a:ext uri="{FF2B5EF4-FFF2-40B4-BE49-F238E27FC236}">
                <a16:creationId xmlns:a16="http://schemas.microsoft.com/office/drawing/2014/main" id="{A482C1C0-7A40-5CE9-0796-5F20AF92B6F9}"/>
              </a:ext>
            </a:extLst>
          </p:cNvPr>
          <p:cNvSpPr/>
          <p:nvPr/>
        </p:nvSpPr>
        <p:spPr>
          <a:xfrm>
            <a:off x="2336140" y="4671665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4" name="直線箭頭接點 123">
            <a:extLst>
              <a:ext uri="{FF2B5EF4-FFF2-40B4-BE49-F238E27FC236}">
                <a16:creationId xmlns:a16="http://schemas.microsoft.com/office/drawing/2014/main" id="{0CEFABFF-477B-E69F-5241-4E95E8189033}"/>
              </a:ext>
            </a:extLst>
          </p:cNvPr>
          <p:cNvCxnSpPr/>
          <p:nvPr/>
        </p:nvCxnSpPr>
        <p:spPr>
          <a:xfrm>
            <a:off x="3278379" y="4871720"/>
            <a:ext cx="382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圓角矩形 125">
            <a:extLst>
              <a:ext uri="{FF2B5EF4-FFF2-40B4-BE49-F238E27FC236}">
                <a16:creationId xmlns:a16="http://schemas.microsoft.com/office/drawing/2014/main" id="{72419F2A-BDD5-3196-C461-A6CD032D9685}"/>
              </a:ext>
            </a:extLst>
          </p:cNvPr>
          <p:cNvSpPr/>
          <p:nvPr/>
        </p:nvSpPr>
        <p:spPr>
          <a:xfrm>
            <a:off x="1464812" y="5275666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7" name="圓角矩形 126">
            <a:extLst>
              <a:ext uri="{FF2B5EF4-FFF2-40B4-BE49-F238E27FC236}">
                <a16:creationId xmlns:a16="http://schemas.microsoft.com/office/drawing/2014/main" id="{AC768B82-6F6B-4F49-DB49-8A12C866CD13}"/>
              </a:ext>
            </a:extLst>
          </p:cNvPr>
          <p:cNvSpPr/>
          <p:nvPr/>
        </p:nvSpPr>
        <p:spPr>
          <a:xfrm>
            <a:off x="2336140" y="5275666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8" name="直線箭頭接點 127">
            <a:extLst>
              <a:ext uri="{FF2B5EF4-FFF2-40B4-BE49-F238E27FC236}">
                <a16:creationId xmlns:a16="http://schemas.microsoft.com/office/drawing/2014/main" id="{349DE62B-FB10-9502-B48B-0960A08AAB2C}"/>
              </a:ext>
            </a:extLst>
          </p:cNvPr>
          <p:cNvCxnSpPr/>
          <p:nvPr/>
        </p:nvCxnSpPr>
        <p:spPr>
          <a:xfrm>
            <a:off x="4308405" y="5475721"/>
            <a:ext cx="38261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圓角矩形 128">
            <a:extLst>
              <a:ext uri="{FF2B5EF4-FFF2-40B4-BE49-F238E27FC236}">
                <a16:creationId xmlns:a16="http://schemas.microsoft.com/office/drawing/2014/main" id="{D003AE2D-6EA9-E0DA-F277-DEBF31FDFA93}"/>
              </a:ext>
            </a:extLst>
          </p:cNvPr>
          <p:cNvSpPr/>
          <p:nvPr/>
        </p:nvSpPr>
        <p:spPr>
          <a:xfrm>
            <a:off x="3840625" y="4671665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226B75ED-8459-15F1-6136-C7ED1CCB4671}"/>
              </a:ext>
            </a:extLst>
          </p:cNvPr>
          <p:cNvSpPr txBox="1"/>
          <p:nvPr/>
        </p:nvSpPr>
        <p:spPr>
          <a:xfrm>
            <a:off x="1367597" y="3174560"/>
            <a:ext cx="4042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Language modeling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 (Unsupervised)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B443BC06-A741-22C4-B01F-564F987ECFB6}"/>
              </a:ext>
            </a:extLst>
          </p:cNvPr>
          <p:cNvSpPr txBox="1"/>
          <p:nvPr/>
        </p:nvSpPr>
        <p:spPr>
          <a:xfrm>
            <a:off x="6376082" y="3179849"/>
            <a:ext cx="40429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Machine Translation 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(Supervised)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140" name="圓角矩形 139">
            <a:extLst>
              <a:ext uri="{FF2B5EF4-FFF2-40B4-BE49-F238E27FC236}">
                <a16:creationId xmlns:a16="http://schemas.microsoft.com/office/drawing/2014/main" id="{4D31A981-87DE-7530-180F-40532563F1CD}"/>
              </a:ext>
            </a:extLst>
          </p:cNvPr>
          <p:cNvSpPr/>
          <p:nvPr/>
        </p:nvSpPr>
        <p:spPr>
          <a:xfrm>
            <a:off x="6447101" y="404737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1" name="圓角矩形 140">
            <a:extLst>
              <a:ext uri="{FF2B5EF4-FFF2-40B4-BE49-F238E27FC236}">
                <a16:creationId xmlns:a16="http://schemas.microsoft.com/office/drawing/2014/main" id="{4991094A-7CA9-51C8-D3A0-A0C34D29265E}"/>
              </a:ext>
            </a:extLst>
          </p:cNvPr>
          <p:cNvSpPr/>
          <p:nvPr/>
        </p:nvSpPr>
        <p:spPr>
          <a:xfrm>
            <a:off x="7318429" y="404737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5" name="圓角矩形 144">
            <a:extLst>
              <a:ext uri="{FF2B5EF4-FFF2-40B4-BE49-F238E27FC236}">
                <a16:creationId xmlns:a16="http://schemas.microsoft.com/office/drawing/2014/main" id="{962DDC79-A59F-C5A6-9861-9A40BF5BE196}"/>
              </a:ext>
            </a:extLst>
          </p:cNvPr>
          <p:cNvSpPr/>
          <p:nvPr/>
        </p:nvSpPr>
        <p:spPr>
          <a:xfrm>
            <a:off x="3207468" y="5275666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7" name="圓角矩形 146">
            <a:extLst>
              <a:ext uri="{FF2B5EF4-FFF2-40B4-BE49-F238E27FC236}">
                <a16:creationId xmlns:a16="http://schemas.microsoft.com/office/drawing/2014/main" id="{97CCC893-2DA3-3494-E769-D8079B5A9039}"/>
              </a:ext>
            </a:extLst>
          </p:cNvPr>
          <p:cNvSpPr/>
          <p:nvPr/>
        </p:nvSpPr>
        <p:spPr>
          <a:xfrm>
            <a:off x="4838773" y="5275666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8" name="圓角矩形 147">
            <a:extLst>
              <a:ext uri="{FF2B5EF4-FFF2-40B4-BE49-F238E27FC236}">
                <a16:creationId xmlns:a16="http://schemas.microsoft.com/office/drawing/2014/main" id="{96BAAEC5-2952-DA91-1ADA-57787F2B53D3}"/>
              </a:ext>
            </a:extLst>
          </p:cNvPr>
          <p:cNvSpPr/>
          <p:nvPr/>
        </p:nvSpPr>
        <p:spPr>
          <a:xfrm>
            <a:off x="8189757" y="4047370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9" name="圓角矩形 148">
            <a:extLst>
              <a:ext uri="{FF2B5EF4-FFF2-40B4-BE49-F238E27FC236}">
                <a16:creationId xmlns:a16="http://schemas.microsoft.com/office/drawing/2014/main" id="{CB022605-19DF-868D-0CD5-990B0607B730}"/>
              </a:ext>
            </a:extLst>
          </p:cNvPr>
          <p:cNvSpPr/>
          <p:nvPr/>
        </p:nvSpPr>
        <p:spPr>
          <a:xfrm>
            <a:off x="9234039" y="4047370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0" name="文字方塊 149">
            <a:extLst>
              <a:ext uri="{FF2B5EF4-FFF2-40B4-BE49-F238E27FC236}">
                <a16:creationId xmlns:a16="http://schemas.microsoft.com/office/drawing/2014/main" id="{2238114A-5EE0-7423-B204-EA3F01E72FF7}"/>
              </a:ext>
            </a:extLst>
          </p:cNvPr>
          <p:cNvSpPr txBox="1"/>
          <p:nvPr/>
        </p:nvSpPr>
        <p:spPr>
          <a:xfrm>
            <a:off x="10188819" y="4061144"/>
            <a:ext cx="1145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English</a:t>
            </a:r>
            <a:endParaRPr kumimoji="1" lang="zh-TW" altLang="en-US" sz="2000" b="1" dirty="0"/>
          </a:p>
        </p:txBody>
      </p:sp>
      <p:sp>
        <p:nvSpPr>
          <p:cNvPr id="151" name="圓角矩形 150">
            <a:extLst>
              <a:ext uri="{FF2B5EF4-FFF2-40B4-BE49-F238E27FC236}">
                <a16:creationId xmlns:a16="http://schemas.microsoft.com/office/drawing/2014/main" id="{8D46B155-6D01-99F1-BC1B-7FC8F7E57A21}"/>
              </a:ext>
            </a:extLst>
          </p:cNvPr>
          <p:cNvSpPr/>
          <p:nvPr/>
        </p:nvSpPr>
        <p:spPr>
          <a:xfrm>
            <a:off x="6447101" y="510678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52" name="圓角矩形 151">
            <a:extLst>
              <a:ext uri="{FF2B5EF4-FFF2-40B4-BE49-F238E27FC236}">
                <a16:creationId xmlns:a16="http://schemas.microsoft.com/office/drawing/2014/main" id="{6C7F7119-05C5-2CDE-A329-52C56D5D2488}"/>
              </a:ext>
            </a:extLst>
          </p:cNvPr>
          <p:cNvSpPr/>
          <p:nvPr/>
        </p:nvSpPr>
        <p:spPr>
          <a:xfrm>
            <a:off x="7318429" y="510678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53" name="圓角矩形 152">
            <a:extLst>
              <a:ext uri="{FF2B5EF4-FFF2-40B4-BE49-F238E27FC236}">
                <a16:creationId xmlns:a16="http://schemas.microsoft.com/office/drawing/2014/main" id="{B4633D36-AE85-04ED-1790-9D42F3C2EE70}"/>
              </a:ext>
            </a:extLst>
          </p:cNvPr>
          <p:cNvSpPr/>
          <p:nvPr/>
        </p:nvSpPr>
        <p:spPr>
          <a:xfrm>
            <a:off x="8189757" y="5106789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154" name="圓角矩形 153">
            <a:extLst>
              <a:ext uri="{FF2B5EF4-FFF2-40B4-BE49-F238E27FC236}">
                <a16:creationId xmlns:a16="http://schemas.microsoft.com/office/drawing/2014/main" id="{AF7035C1-14A8-645B-C003-B354ACCE6DC3}"/>
              </a:ext>
            </a:extLst>
          </p:cNvPr>
          <p:cNvSpPr/>
          <p:nvPr/>
        </p:nvSpPr>
        <p:spPr>
          <a:xfrm>
            <a:off x="9234039" y="5106789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A17B4148-ECE6-BDF6-590A-E94F63DAC7F1}"/>
              </a:ext>
            </a:extLst>
          </p:cNvPr>
          <p:cNvSpPr txBox="1"/>
          <p:nvPr/>
        </p:nvSpPr>
        <p:spPr>
          <a:xfrm>
            <a:off x="10188819" y="5120563"/>
            <a:ext cx="11452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Chinese</a:t>
            </a:r>
            <a:endParaRPr kumimoji="1" lang="zh-TW" altLang="en-US" sz="2000" b="1" dirty="0"/>
          </a:p>
        </p:txBody>
      </p:sp>
      <p:cxnSp>
        <p:nvCxnSpPr>
          <p:cNvPr id="159" name="直線箭頭接點 158">
            <a:extLst>
              <a:ext uri="{FF2B5EF4-FFF2-40B4-BE49-F238E27FC236}">
                <a16:creationId xmlns:a16="http://schemas.microsoft.com/office/drawing/2014/main" id="{C75F87F2-201B-2CB4-EBAC-A2492F05FDF4}"/>
              </a:ext>
            </a:extLst>
          </p:cNvPr>
          <p:cNvCxnSpPr/>
          <p:nvPr/>
        </p:nvCxnSpPr>
        <p:spPr>
          <a:xfrm>
            <a:off x="10753819" y="4535767"/>
            <a:ext cx="0" cy="490896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B3C6B4D9-24B3-4DD4-B38F-FA8E802ECE55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877220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EAE0EA8-8416-6130-44D8-6DA6B523DD79}"/>
              </a:ext>
            </a:extLst>
          </p:cNvPr>
          <p:cNvSpPr txBox="1"/>
          <p:nvPr/>
        </p:nvSpPr>
        <p:spPr>
          <a:xfrm>
            <a:off x="964410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766714F-6813-5013-5B20-F7948B713044}"/>
              </a:ext>
            </a:extLst>
          </p:cNvPr>
          <p:cNvCxnSpPr>
            <a:cxnSpLocks/>
          </p:cNvCxnSpPr>
          <p:nvPr/>
        </p:nvCxnSpPr>
        <p:spPr>
          <a:xfrm>
            <a:off x="5141282" y="4248248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AADA81D-03D4-9B98-5516-2B0AF2E94379}"/>
              </a:ext>
            </a:extLst>
          </p:cNvPr>
          <p:cNvCxnSpPr>
            <a:cxnSpLocks/>
          </p:cNvCxnSpPr>
          <p:nvPr/>
        </p:nvCxnSpPr>
        <p:spPr>
          <a:xfrm>
            <a:off x="4530202" y="3723371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CF3DC91-31F8-FE7C-5456-1FFEAF9A948C}"/>
              </a:ext>
            </a:extLst>
          </p:cNvPr>
          <p:cNvCxnSpPr>
            <a:cxnSpLocks/>
          </p:cNvCxnSpPr>
          <p:nvPr/>
        </p:nvCxnSpPr>
        <p:spPr>
          <a:xfrm>
            <a:off x="4064677" y="3209945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BCC9A1-CB6B-8A31-E868-D05BF21B2918}"/>
              </a:ext>
            </a:extLst>
          </p:cNvPr>
          <p:cNvSpPr txBox="1"/>
          <p:nvPr/>
        </p:nvSpPr>
        <p:spPr>
          <a:xfrm>
            <a:off x="1097280" y="4496418"/>
            <a:ext cx="526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Count </a:t>
            </a:r>
            <a:r>
              <a:rPr kumimoji="1" lang="en-US" altLang="zh-TW" dirty="0">
                <a:solidFill>
                  <a:srgbClr val="FF0000"/>
                </a:solidFill>
              </a:rPr>
              <a:t>only one time </a:t>
            </a:r>
            <a:r>
              <a:rPr kumimoji="1" lang="en-US" altLang="zh-TW" dirty="0"/>
              <a:t>even mapped to both references.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FBD78E-DF6E-5959-7875-E9BA407D7E0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634606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EAE0EA8-8416-6130-44D8-6DA6B523DD79}"/>
              </a:ext>
            </a:extLst>
          </p:cNvPr>
          <p:cNvSpPr txBox="1"/>
          <p:nvPr/>
        </p:nvSpPr>
        <p:spPr>
          <a:xfrm>
            <a:off x="964410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5880A7B-2311-DBDF-9566-C30AB3990E0D}"/>
              </a:ext>
            </a:extLst>
          </p:cNvPr>
          <p:cNvSpPr txBox="1"/>
          <p:nvPr/>
        </p:nvSpPr>
        <p:spPr>
          <a:xfrm>
            <a:off x="9644105" y="4681832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25A9CFC-31A1-9543-AA06-E9D5895457FA}"/>
              </a:ext>
            </a:extLst>
          </p:cNvPr>
          <p:cNvCxnSpPr>
            <a:cxnSpLocks/>
          </p:cNvCxnSpPr>
          <p:nvPr/>
        </p:nvCxnSpPr>
        <p:spPr>
          <a:xfrm>
            <a:off x="5557053" y="4218372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64D6AB4-5014-29D5-80DE-8B5F6A541DD4}"/>
              </a:ext>
            </a:extLst>
          </p:cNvPr>
          <p:cNvCxnSpPr>
            <a:cxnSpLocks/>
          </p:cNvCxnSpPr>
          <p:nvPr/>
        </p:nvCxnSpPr>
        <p:spPr>
          <a:xfrm>
            <a:off x="4963729" y="3705615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04E308D-FA5F-2D16-8E6D-16F27089952B}"/>
              </a:ext>
            </a:extLst>
          </p:cNvPr>
          <p:cNvCxnSpPr>
            <a:cxnSpLocks/>
          </p:cNvCxnSpPr>
          <p:nvPr/>
        </p:nvCxnSpPr>
        <p:spPr>
          <a:xfrm>
            <a:off x="4497466" y="3207797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A8A2EF-384F-AC9D-E382-F2ED98F50F40}"/>
              </a:ext>
            </a:extLst>
          </p:cNvPr>
          <p:cNvSpPr txBox="1"/>
          <p:nvPr/>
        </p:nvSpPr>
        <p:spPr>
          <a:xfrm>
            <a:off x="1097280" y="4496418"/>
            <a:ext cx="526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Count </a:t>
            </a:r>
            <a:r>
              <a:rPr kumimoji="1" lang="en-US" altLang="zh-TW" dirty="0">
                <a:solidFill>
                  <a:srgbClr val="FF0000"/>
                </a:solidFill>
              </a:rPr>
              <a:t>only one time </a:t>
            </a:r>
            <a:r>
              <a:rPr kumimoji="1" lang="en-US" altLang="zh-TW" dirty="0"/>
              <a:t>even mapped to both references.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A241B9-88EE-1CE6-AED6-80E2E2ADD865}"/>
                  </a:ext>
                </a:extLst>
              </p:cNvPr>
              <p:cNvSpPr txBox="1"/>
              <p:nvPr/>
            </p:nvSpPr>
            <p:spPr>
              <a:xfrm>
                <a:off x="9041589" y="5397428"/>
                <a:ext cx="2712445" cy="52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</a:rPr>
                  <a:t>Modified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A241B9-88EE-1CE6-AED6-80E2E2AD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589" y="5397428"/>
                <a:ext cx="2712445" cy="528222"/>
              </a:xfrm>
              <a:prstGeom prst="rect">
                <a:avLst/>
              </a:prstGeom>
              <a:blipFill>
                <a:blip r:embed="rId3"/>
                <a:stretch>
                  <a:fillRect l="-1860" b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61ADC5C8-1153-E820-17BE-D1F7075E3F4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91514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BDFF9-9602-3944-87EB-23E528A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Formula of BLEU Score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CE3AC-0BDA-2F95-75D8-9E596E8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0268A-BD32-9547-B2A0-89E0FC67B472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8AF1F2-9B11-E46F-53EF-14363CBA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8588"/>
            <a:ext cx="7772400" cy="23808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1D0653D-1520-C553-2CA6-1C9B31EDC270}"/>
              </a:ext>
            </a:extLst>
          </p:cNvPr>
          <p:cNvSpPr txBox="1"/>
          <p:nvPr/>
        </p:nvSpPr>
        <p:spPr>
          <a:xfrm>
            <a:off x="4536489" y="1785979"/>
            <a:ext cx="582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unigram, bigram, tri-gram, and 4-gram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2FC5D24D-D915-3DCA-7843-4CBB53A12399}"/>
              </a:ext>
            </a:extLst>
          </p:cNvPr>
          <p:cNvCxnSpPr>
            <a:cxnSpLocks/>
          </p:cNvCxnSpPr>
          <p:nvPr/>
        </p:nvCxnSpPr>
        <p:spPr>
          <a:xfrm>
            <a:off x="6126480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BE9B1EF5-416D-4635-793F-634A5F3CC522}"/>
              </a:ext>
            </a:extLst>
          </p:cNvPr>
          <p:cNvCxnSpPr>
            <a:cxnSpLocks/>
          </p:cNvCxnSpPr>
          <p:nvPr/>
        </p:nvCxnSpPr>
        <p:spPr>
          <a:xfrm>
            <a:off x="9066468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A052931-883D-C347-2FF8-3C8A856F21D6}"/>
              </a:ext>
            </a:extLst>
          </p:cNvPr>
          <p:cNvCxnSpPr>
            <a:cxnSpLocks/>
          </p:cNvCxnSpPr>
          <p:nvPr/>
        </p:nvCxnSpPr>
        <p:spPr>
          <a:xfrm flipV="1">
            <a:off x="4263649" y="4555723"/>
            <a:ext cx="0" cy="513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9F1257-4CB3-FD64-9309-F3ECA1E97D2B}"/>
              </a:ext>
            </a:extLst>
          </p:cNvPr>
          <p:cNvSpPr txBox="1"/>
          <p:nvPr/>
        </p:nvSpPr>
        <p:spPr>
          <a:xfrm>
            <a:off x="2042603" y="5075628"/>
            <a:ext cx="498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all candidates (model outputs) of each translation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9E82281-60A7-F507-D948-C867573E9D4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12449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BDFF9-9602-3944-87EB-23E528A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Formula of BLEU Score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CE3AC-0BDA-2F95-75D8-9E596E8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0268A-BD32-9547-B2A0-89E0FC67B472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8AF1F2-9B11-E46F-53EF-14363CBA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8588"/>
            <a:ext cx="7772400" cy="23808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1D0653D-1520-C553-2CA6-1C9B31EDC270}"/>
              </a:ext>
            </a:extLst>
          </p:cNvPr>
          <p:cNvSpPr txBox="1"/>
          <p:nvPr/>
        </p:nvSpPr>
        <p:spPr>
          <a:xfrm>
            <a:off x="4536489" y="1785979"/>
            <a:ext cx="582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unigram, bigram, tri-gram, and 4-gram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2FC5D24D-D915-3DCA-7843-4CBB53A12399}"/>
              </a:ext>
            </a:extLst>
          </p:cNvPr>
          <p:cNvCxnSpPr>
            <a:cxnSpLocks/>
          </p:cNvCxnSpPr>
          <p:nvPr/>
        </p:nvCxnSpPr>
        <p:spPr>
          <a:xfrm>
            <a:off x="6126480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BE9B1EF5-416D-4635-793F-634A5F3CC522}"/>
              </a:ext>
            </a:extLst>
          </p:cNvPr>
          <p:cNvCxnSpPr>
            <a:cxnSpLocks/>
          </p:cNvCxnSpPr>
          <p:nvPr/>
        </p:nvCxnSpPr>
        <p:spPr>
          <a:xfrm>
            <a:off x="9066468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A052931-883D-C347-2FF8-3C8A856F21D6}"/>
              </a:ext>
            </a:extLst>
          </p:cNvPr>
          <p:cNvCxnSpPr>
            <a:cxnSpLocks/>
          </p:cNvCxnSpPr>
          <p:nvPr/>
        </p:nvCxnSpPr>
        <p:spPr>
          <a:xfrm flipV="1">
            <a:off x="4263649" y="4555723"/>
            <a:ext cx="0" cy="513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9F1257-4CB3-FD64-9309-F3ECA1E97D2B}"/>
              </a:ext>
            </a:extLst>
          </p:cNvPr>
          <p:cNvSpPr txBox="1"/>
          <p:nvPr/>
        </p:nvSpPr>
        <p:spPr>
          <a:xfrm>
            <a:off x="2042603" y="5075628"/>
            <a:ext cx="498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all candidates (model outputs) of each translation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F1575F-2EA7-F397-860E-7CECC3FB5A1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5049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BDFF9-9602-3944-87EB-23E528A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we’ve learned BLEU so far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CE3AC-0BDA-2F95-75D8-9E596E8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0268A-BD32-9547-B2A0-89E0FC67B472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F77CA5C-E07A-DE3E-959B-8C53594644F1}"/>
              </a:ext>
            </a:extLst>
          </p:cNvPr>
          <p:cNvSpPr txBox="1"/>
          <p:nvPr/>
        </p:nvSpPr>
        <p:spPr>
          <a:xfrm>
            <a:off x="1005936" y="1855809"/>
            <a:ext cx="101497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BLEU score is calculated from the summation of 1-gram to 4-gram.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You can also measure n-gram individually.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We use modified precision to prevent bad evaluations.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What will happen if a model tends to generate really short sentences?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EFE145C-B6E6-FAB9-0E6A-0CD122C995CB}"/>
              </a:ext>
            </a:extLst>
          </p:cNvPr>
          <p:cNvSpPr/>
          <p:nvPr/>
        </p:nvSpPr>
        <p:spPr>
          <a:xfrm>
            <a:off x="1518082" y="4429957"/>
            <a:ext cx="514905" cy="301841"/>
          </a:xfrm>
          <a:prstGeom prst="rightArrow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FE1110-CA87-1222-AFF0-DC6C27D2594E}"/>
              </a:ext>
            </a:extLst>
          </p:cNvPr>
          <p:cNvSpPr txBox="1"/>
          <p:nvPr/>
        </p:nvSpPr>
        <p:spPr>
          <a:xfrm>
            <a:off x="2228294" y="4350044"/>
            <a:ext cx="562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More penalty for calculating BLEU score!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784EAE-121A-DE14-AD09-81AF2E14656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04102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814A2-68C7-6138-B6FB-379DA348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Brevity Penalty (BP)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A785E-0B01-6D66-F089-42573386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B24E95-901D-3C7E-9EDB-C056A32C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2544554"/>
            <a:ext cx="4368553" cy="10357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409E73-E14E-C628-2D17-4B5E3EEB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3856415"/>
            <a:ext cx="4740120" cy="1337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CA735BA-2983-2898-B471-4170D6A6C173}"/>
                  </a:ext>
                </a:extLst>
              </p:cNvPr>
              <p:cNvSpPr txBox="1"/>
              <p:nvPr/>
            </p:nvSpPr>
            <p:spPr>
              <a:xfrm>
                <a:off x="7237076" y="1545760"/>
                <a:ext cx="3918604" cy="92333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dirty="0"/>
                  <a:t>: The length of a candidate sequence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dirty="0"/>
                  <a:t>: The length of a reference sequence that is closest to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dirty="0"/>
                  <a:t> (shorter one)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CA735BA-2983-2898-B471-4170D6A6C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076" y="1545760"/>
                <a:ext cx="3918604" cy="923330"/>
              </a:xfrm>
              <a:prstGeom prst="rect">
                <a:avLst/>
              </a:prstGeom>
              <a:blipFill>
                <a:blip r:embed="rId4"/>
                <a:stretch>
                  <a:fillRect l="-1286" t="-2667" b="-8000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71D48136-3C6F-F39F-8A75-47FAB6047A5F}"/>
              </a:ext>
            </a:extLst>
          </p:cNvPr>
          <p:cNvSpPr txBox="1"/>
          <p:nvPr/>
        </p:nvSpPr>
        <p:spPr>
          <a:xfrm>
            <a:off x="2228296" y="3671749"/>
            <a:ext cx="102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Then,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EE0BDA2-2881-85FE-98A3-5B1ED445CCD4}"/>
                  </a:ext>
                </a:extLst>
              </p:cNvPr>
              <p:cNvSpPr txBox="1"/>
              <p:nvPr/>
            </p:nvSpPr>
            <p:spPr>
              <a:xfrm>
                <a:off x="4204317" y="5388452"/>
                <a:ext cx="5814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FF0000"/>
                    </a:solidFill>
                  </a:rPr>
                  <a:t>Weight for each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-gram (was set 1/4 in the original paper)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EE0BDA2-2881-85FE-98A3-5B1ED445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317" y="5388452"/>
                <a:ext cx="5814874" cy="369332"/>
              </a:xfrm>
              <a:prstGeom prst="rect">
                <a:avLst/>
              </a:prstGeom>
              <a:blipFill>
                <a:blip r:embed="rId5"/>
                <a:stretch>
                  <a:fillRect l="-1089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29BC9E9-86B6-91D2-F17C-1856E03AE79B}"/>
              </a:ext>
            </a:extLst>
          </p:cNvPr>
          <p:cNvCxnSpPr>
            <a:cxnSpLocks/>
          </p:cNvCxnSpPr>
          <p:nvPr/>
        </p:nvCxnSpPr>
        <p:spPr>
          <a:xfrm flipV="1">
            <a:off x="6101326" y="4801236"/>
            <a:ext cx="0" cy="513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F0F1BFB2-308C-D0C5-F7ED-CE852F7B3C0E}"/>
              </a:ext>
            </a:extLst>
          </p:cNvPr>
          <p:cNvCxnSpPr>
            <a:cxnSpLocks/>
          </p:cNvCxnSpPr>
          <p:nvPr/>
        </p:nvCxnSpPr>
        <p:spPr>
          <a:xfrm flipH="1">
            <a:off x="5894772" y="4163328"/>
            <a:ext cx="17252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060B6DD-9560-2261-D962-4C51AC60D495}"/>
                  </a:ext>
                </a:extLst>
              </p:cNvPr>
              <p:cNvSpPr txBox="1"/>
              <p:nvPr/>
            </p:nvSpPr>
            <p:spPr>
              <a:xfrm>
                <a:off x="7663835" y="3976633"/>
                <a:ext cx="329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=4 to include 1-gram to 4-gram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060B6DD-9560-2261-D962-4C51AC60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35" y="3976633"/>
                <a:ext cx="3299809" cy="369332"/>
              </a:xfrm>
              <a:prstGeom prst="rect">
                <a:avLst/>
              </a:prstGeom>
              <a:blipFill>
                <a:blip r:embed="rId6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F47E66BC-3BEF-7E29-2B41-DD9E2F9510B4}"/>
              </a:ext>
            </a:extLst>
          </p:cNvPr>
          <p:cNvSpPr txBox="1"/>
          <p:nvPr/>
        </p:nvSpPr>
        <p:spPr>
          <a:xfrm>
            <a:off x="1005936" y="1527331"/>
            <a:ext cx="555466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BP is used to penalize </a:t>
            </a:r>
            <a:r>
              <a:rPr kumimoji="1" lang="en-US" altLang="zh-TW" sz="2400" dirty="0">
                <a:solidFill>
                  <a:srgbClr val="FF0000"/>
                </a:solidFill>
              </a:rPr>
              <a:t>short</a:t>
            </a:r>
            <a:r>
              <a:rPr kumimoji="1" lang="en-US" altLang="zh-TW" sz="2400" dirty="0"/>
              <a:t> candidates.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D32CD5-A539-12BC-FD0B-C598413D06DF}"/>
              </a:ext>
            </a:extLst>
          </p:cNvPr>
          <p:cNvSpPr txBox="1"/>
          <p:nvPr/>
        </p:nvSpPr>
        <p:spPr>
          <a:xfrm>
            <a:off x="3079220" y="5901251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AA51AF-3D37-9A61-1B49-F3D6E6C2A0B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1600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CCB94-5C74-DB6C-C49D-B3ED098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 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E8EA8A-4254-41A7-B6DF-4D7A2ED3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BFFA2B-73C2-A188-E978-7F6A507B2252}"/>
              </a:ext>
            </a:extLst>
          </p:cNvPr>
          <p:cNvSpPr txBox="1"/>
          <p:nvPr/>
        </p:nvSpPr>
        <p:spPr>
          <a:xfrm>
            <a:off x="1177290" y="1691640"/>
            <a:ext cx="103898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ROUGE (Recall-Oriented Understudy for </a:t>
            </a:r>
            <a:r>
              <a:rPr kumimoji="1" lang="en-US" altLang="zh-TW" sz="2400" dirty="0" err="1"/>
              <a:t>Gisting</a:t>
            </a:r>
            <a:r>
              <a:rPr kumimoji="1" lang="en-US" altLang="zh-TW" sz="2400" dirty="0"/>
              <a:t> Evaluation)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text summarization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Metric Input: </a:t>
            </a:r>
            <a:r>
              <a:rPr kumimoji="1" lang="en-US" altLang="zh-TW" sz="2400" dirty="0">
                <a:solidFill>
                  <a:srgbClr val="FF0000"/>
                </a:solidFill>
              </a:rPr>
              <a:t>Summary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FF0000"/>
                </a:solidFill>
              </a:rPr>
              <a:t>prediction</a:t>
            </a:r>
            <a:r>
              <a:rPr kumimoji="1" lang="en-US" altLang="zh-TW" sz="2400" dirty="0"/>
              <a:t>), </a:t>
            </a:r>
            <a:r>
              <a:rPr kumimoji="1" lang="en-US" altLang="zh-TW" sz="2400" dirty="0">
                <a:solidFill>
                  <a:srgbClr val="00B050"/>
                </a:solidFill>
              </a:rPr>
              <a:t>Reference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00B050"/>
                </a:solidFill>
              </a:rPr>
              <a:t>gold summary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Common metrics: ROUGE-1, ROUGE-2, ROUGE-L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L: Longest common subsequence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Please note that current papers calculate ROUGE-F as default!!!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other words, ROUGE-1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ROUGE-2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ROUGE-L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F9A566-A3FC-4CAA-4B8F-347543092BA8}"/>
              </a:ext>
            </a:extLst>
          </p:cNvPr>
          <p:cNvSpPr txBox="1"/>
          <p:nvPr/>
        </p:nvSpPr>
        <p:spPr>
          <a:xfrm>
            <a:off x="1828800" y="5989320"/>
            <a:ext cx="859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Lin, Chin-Yew. "Rouge: A package for automatic evaluation of summaries." Text summarization branches out. 2004.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4DD577-3D13-89D1-0CE9-CC3775A75BF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53511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ADA6B-A1C9-33A0-53A6-23A69884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ROUGE-1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61465-D300-C8CB-5925-806DEB48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predictions = ["The",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"was", "sitting",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4/7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4/6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4/7 * 4/6 / (4/7 + 4/6)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ADB96-C823-4DD1-C8E1-8155BBE9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516884-AAE3-ADD7-2D9B-612EB33E56B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57031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ADA6B-A1C9-33A0-53A6-23A69884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ROUGE-2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61465-D300-C8CB-5925-806DEB48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predictions = ["The cat", "cat sat", "sat on", "</a:t>
            </a:r>
            <a:r>
              <a:rPr kumimoji="1" lang="en" altLang="zh-TW" dirty="0">
                <a:solidFill>
                  <a:srgbClr val="FF0000"/>
                </a:solidFill>
              </a:rPr>
              <a:t>on 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 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 cat", "cat was", "was sitting", "sitting on", "</a:t>
            </a:r>
            <a:r>
              <a:rPr kumimoji="1" lang="en" altLang="zh-TW" dirty="0">
                <a:solidFill>
                  <a:srgbClr val="FF0000"/>
                </a:solidFill>
              </a:rPr>
              <a:t>on 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 mat</a:t>
            </a:r>
            <a:r>
              <a:rPr kumimoji="1" lang="en" altLang="zh-TW" dirty="0"/>
              <a:t>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bigrams / Number of bigrams in the reference = 2/6</a:t>
            </a:r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bigrams / Number of bigrams in the machine-generated summary = 2/5</a:t>
            </a:r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2/6 * 2/5 / (2/6 + 2/5)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ADB96-C823-4DD1-C8E1-8155BBE9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8B560F-3CCF-83F7-D79C-B0F85AE0E4D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69548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13D05-5E68-421E-0677-6C24EDB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ROUGE-L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AB74C-ECAA-1E43-9CB0-9972AE32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3365EBC-A783-4C3C-2164-B6E2A9B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kumimoji="1" lang="en" altLang="zh-TW" dirty="0"/>
              <a:t>predictions = ["The",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"was", "sitting",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The longest common subsequence is ["cat", "on", "the", "mat"]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4/7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4/6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4/7 * 4/6 / (4/7 + 4/6)</a:t>
            </a:r>
          </a:p>
          <a:p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447FD7-2DE8-4E8F-2009-B85CA632A4A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65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B2C0A3-F510-CB0B-BE71-8DEEA3727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9454"/>
            <a:ext cx="10058400" cy="1033416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How to train a (Conditional) Language Model?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ECCA13-447D-C0DD-CBB8-4F465AF7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20ED88FC-F9F8-1078-95E7-282762B22A67}"/>
              </a:ext>
            </a:extLst>
          </p:cNvPr>
          <p:cNvSpPr/>
          <p:nvPr/>
        </p:nvSpPr>
        <p:spPr>
          <a:xfrm>
            <a:off x="1209975" y="4015188"/>
            <a:ext cx="406394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97BED2F-87B0-208B-B691-443F16ECC21B}"/>
              </a:ext>
            </a:extLst>
          </p:cNvPr>
          <p:cNvSpPr/>
          <p:nvPr/>
        </p:nvSpPr>
        <p:spPr>
          <a:xfrm>
            <a:off x="6911401" y="4015188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42076F99-2BF5-58DF-FF09-A275AE9F679D}"/>
              </a:ext>
            </a:extLst>
          </p:cNvPr>
          <p:cNvSpPr/>
          <p:nvPr/>
        </p:nvSpPr>
        <p:spPr>
          <a:xfrm>
            <a:off x="121804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582765F-232E-631F-3398-EECF718949FE}"/>
              </a:ext>
            </a:extLst>
          </p:cNvPr>
          <p:cNvSpPr/>
          <p:nvPr/>
        </p:nvSpPr>
        <p:spPr>
          <a:xfrm>
            <a:off x="1724019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C409F34-B393-87B9-21AC-802C7EBA847C}"/>
              </a:ext>
            </a:extLst>
          </p:cNvPr>
          <p:cNvSpPr/>
          <p:nvPr/>
        </p:nvSpPr>
        <p:spPr>
          <a:xfrm>
            <a:off x="4253897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CAD4679-3FFF-D507-694E-68CCAC32837E}"/>
              </a:ext>
            </a:extLst>
          </p:cNvPr>
          <p:cNvSpPr/>
          <p:nvPr/>
        </p:nvSpPr>
        <p:spPr>
          <a:xfrm>
            <a:off x="4759873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65412ACF-B066-AAE8-8419-B0306DCC4F40}"/>
              </a:ext>
            </a:extLst>
          </p:cNvPr>
          <p:cNvSpPr/>
          <p:nvPr/>
        </p:nvSpPr>
        <p:spPr>
          <a:xfrm>
            <a:off x="2229995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13A6EA8-50D2-CF42-C932-0F6EB0B83657}"/>
              </a:ext>
            </a:extLst>
          </p:cNvPr>
          <p:cNvSpPr/>
          <p:nvPr/>
        </p:nvSpPr>
        <p:spPr>
          <a:xfrm>
            <a:off x="2735970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986A9E5C-11A2-AD6A-4B5B-B208BF900DF4}"/>
              </a:ext>
            </a:extLst>
          </p:cNvPr>
          <p:cNvSpPr/>
          <p:nvPr/>
        </p:nvSpPr>
        <p:spPr>
          <a:xfrm>
            <a:off x="3241946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1C45B4A-FEAC-CD84-E3B1-0CBEED429135}"/>
              </a:ext>
            </a:extLst>
          </p:cNvPr>
          <p:cNvSpPr/>
          <p:nvPr/>
        </p:nvSpPr>
        <p:spPr>
          <a:xfrm>
            <a:off x="3747922" y="5329806"/>
            <a:ext cx="448780" cy="375953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x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B8DBF65-0C10-EA96-AEE6-07815058D57D}"/>
              </a:ext>
            </a:extLst>
          </p:cNvPr>
          <p:cNvCxnSpPr>
            <a:cxnSpLocks/>
          </p:cNvCxnSpPr>
          <p:nvPr/>
        </p:nvCxnSpPr>
        <p:spPr>
          <a:xfrm flipV="1">
            <a:off x="145269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140C28B-B9E7-63F2-A2DE-33471AFD6B22}"/>
              </a:ext>
            </a:extLst>
          </p:cNvPr>
          <p:cNvCxnSpPr>
            <a:cxnSpLocks/>
          </p:cNvCxnSpPr>
          <p:nvPr/>
        </p:nvCxnSpPr>
        <p:spPr>
          <a:xfrm flipV="1">
            <a:off x="1955948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F4D21C82-D949-1F30-F9EB-103E8D710D6F}"/>
              </a:ext>
            </a:extLst>
          </p:cNvPr>
          <p:cNvCxnSpPr>
            <a:cxnSpLocks/>
          </p:cNvCxnSpPr>
          <p:nvPr/>
        </p:nvCxnSpPr>
        <p:spPr>
          <a:xfrm flipV="1">
            <a:off x="245920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BE8B018-CFB1-54B6-BD60-AA90D8F3DC74}"/>
              </a:ext>
            </a:extLst>
          </p:cNvPr>
          <p:cNvCxnSpPr>
            <a:cxnSpLocks/>
          </p:cNvCxnSpPr>
          <p:nvPr/>
        </p:nvCxnSpPr>
        <p:spPr>
          <a:xfrm flipV="1">
            <a:off x="2962456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A54B947C-7992-6FC3-2358-476C7DB5252D}"/>
              </a:ext>
            </a:extLst>
          </p:cNvPr>
          <p:cNvCxnSpPr>
            <a:cxnSpLocks/>
          </p:cNvCxnSpPr>
          <p:nvPr/>
        </p:nvCxnSpPr>
        <p:spPr>
          <a:xfrm flipV="1">
            <a:off x="346570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CD7DC33-1194-5467-4275-0389FFF68232}"/>
              </a:ext>
            </a:extLst>
          </p:cNvPr>
          <p:cNvCxnSpPr>
            <a:cxnSpLocks/>
          </p:cNvCxnSpPr>
          <p:nvPr/>
        </p:nvCxnSpPr>
        <p:spPr>
          <a:xfrm flipV="1">
            <a:off x="396896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21D77EE0-5CF1-FB3E-7205-02039960301C}"/>
              </a:ext>
            </a:extLst>
          </p:cNvPr>
          <p:cNvCxnSpPr>
            <a:cxnSpLocks/>
          </p:cNvCxnSpPr>
          <p:nvPr/>
        </p:nvCxnSpPr>
        <p:spPr>
          <a:xfrm flipV="1">
            <a:off x="447221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695E5EB0-77AB-1819-EEBA-03ACBA334212}"/>
              </a:ext>
            </a:extLst>
          </p:cNvPr>
          <p:cNvCxnSpPr>
            <a:cxnSpLocks/>
          </p:cNvCxnSpPr>
          <p:nvPr/>
        </p:nvCxnSpPr>
        <p:spPr>
          <a:xfrm flipV="1">
            <a:off x="4975471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0CFCF190-32FF-FD6A-8283-0E3563E6B551}"/>
              </a:ext>
            </a:extLst>
          </p:cNvPr>
          <p:cNvSpPr/>
          <p:nvPr/>
        </p:nvSpPr>
        <p:spPr>
          <a:xfrm>
            <a:off x="6948795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3852CE15-7AA5-04B5-4743-DA050AB1BD4D}"/>
              </a:ext>
            </a:extLst>
          </p:cNvPr>
          <p:cNvSpPr/>
          <p:nvPr/>
        </p:nvSpPr>
        <p:spPr>
          <a:xfrm>
            <a:off x="7454771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C31930E-A147-9F56-6A2B-3C1C65C38AAA}"/>
              </a:ext>
            </a:extLst>
          </p:cNvPr>
          <p:cNvSpPr/>
          <p:nvPr/>
        </p:nvSpPr>
        <p:spPr>
          <a:xfrm>
            <a:off x="9984649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7EF18AA4-CB0E-3C66-18BA-E76FDF054A8D}"/>
              </a:ext>
            </a:extLst>
          </p:cNvPr>
          <p:cNvSpPr/>
          <p:nvPr/>
        </p:nvSpPr>
        <p:spPr>
          <a:xfrm>
            <a:off x="1049062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F53BDB6A-132B-4C13-8E6F-6B589DDE8B1A}"/>
              </a:ext>
            </a:extLst>
          </p:cNvPr>
          <p:cNvSpPr/>
          <p:nvPr/>
        </p:nvSpPr>
        <p:spPr>
          <a:xfrm>
            <a:off x="7960747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74E4617-D5A5-924A-E8EF-28276253E184}"/>
              </a:ext>
            </a:extLst>
          </p:cNvPr>
          <p:cNvSpPr/>
          <p:nvPr/>
        </p:nvSpPr>
        <p:spPr>
          <a:xfrm>
            <a:off x="8466722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2900C32-B018-5744-6416-0DB6046C01F1}"/>
              </a:ext>
            </a:extLst>
          </p:cNvPr>
          <p:cNvSpPr/>
          <p:nvPr/>
        </p:nvSpPr>
        <p:spPr>
          <a:xfrm>
            <a:off x="8972698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B5E9258E-97B1-E366-3A04-AE804D9608F1}"/>
              </a:ext>
            </a:extLst>
          </p:cNvPr>
          <p:cNvSpPr/>
          <p:nvPr/>
        </p:nvSpPr>
        <p:spPr>
          <a:xfrm>
            <a:off x="9478674" y="53298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DD3855C5-EE32-FC4F-3778-72CE58B05D63}"/>
              </a:ext>
            </a:extLst>
          </p:cNvPr>
          <p:cNvCxnSpPr>
            <a:cxnSpLocks/>
          </p:cNvCxnSpPr>
          <p:nvPr/>
        </p:nvCxnSpPr>
        <p:spPr>
          <a:xfrm flipV="1">
            <a:off x="7183445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9B849148-B545-9187-A9B5-F2CE562A324E}"/>
              </a:ext>
            </a:extLst>
          </p:cNvPr>
          <p:cNvCxnSpPr>
            <a:cxnSpLocks/>
          </p:cNvCxnSpPr>
          <p:nvPr/>
        </p:nvCxnSpPr>
        <p:spPr>
          <a:xfrm flipV="1">
            <a:off x="7686699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03CFCC4B-D936-F099-CB84-34F38606D4DB}"/>
              </a:ext>
            </a:extLst>
          </p:cNvPr>
          <p:cNvCxnSpPr>
            <a:cxnSpLocks/>
          </p:cNvCxnSpPr>
          <p:nvPr/>
        </p:nvCxnSpPr>
        <p:spPr>
          <a:xfrm flipV="1">
            <a:off x="8189952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00D11DAB-140C-9882-5C4C-F517314FC690}"/>
              </a:ext>
            </a:extLst>
          </p:cNvPr>
          <p:cNvCxnSpPr>
            <a:cxnSpLocks/>
          </p:cNvCxnSpPr>
          <p:nvPr/>
        </p:nvCxnSpPr>
        <p:spPr>
          <a:xfrm flipV="1">
            <a:off x="869320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B4670ACA-9359-AF89-D919-C05C60DA3D6D}"/>
              </a:ext>
            </a:extLst>
          </p:cNvPr>
          <p:cNvCxnSpPr>
            <a:cxnSpLocks/>
          </p:cNvCxnSpPr>
          <p:nvPr/>
        </p:nvCxnSpPr>
        <p:spPr>
          <a:xfrm flipV="1">
            <a:off x="9196460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9D13DE52-8C42-123C-A23E-20AA8E054BD8}"/>
              </a:ext>
            </a:extLst>
          </p:cNvPr>
          <p:cNvCxnSpPr>
            <a:cxnSpLocks/>
          </p:cNvCxnSpPr>
          <p:nvPr/>
        </p:nvCxnSpPr>
        <p:spPr>
          <a:xfrm flipV="1">
            <a:off x="9699714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351857D-3BC5-745F-D205-FADC1B99327A}"/>
              </a:ext>
            </a:extLst>
          </p:cNvPr>
          <p:cNvCxnSpPr>
            <a:cxnSpLocks/>
          </p:cNvCxnSpPr>
          <p:nvPr/>
        </p:nvCxnSpPr>
        <p:spPr>
          <a:xfrm flipV="1">
            <a:off x="10202967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DB78143-65F2-535D-2288-DFD6A71B28E5}"/>
              </a:ext>
            </a:extLst>
          </p:cNvPr>
          <p:cNvCxnSpPr>
            <a:cxnSpLocks/>
          </p:cNvCxnSpPr>
          <p:nvPr/>
        </p:nvCxnSpPr>
        <p:spPr>
          <a:xfrm flipV="1">
            <a:off x="10706223" y="5018345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015EF55E-731C-2AF1-3FF7-941664329FB6}"/>
                  </a:ext>
                </a:extLst>
              </p:cNvPr>
              <p:cNvSpPr/>
              <p:nvPr/>
            </p:nvSpPr>
            <p:spPr>
              <a:xfrm>
                <a:off x="7960747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圓角矩形 38">
                <a:extLst>
                  <a:ext uri="{FF2B5EF4-FFF2-40B4-BE49-F238E27FC236}">
                    <a16:creationId xmlns:a16="http://schemas.microsoft.com/office/drawing/2014/main" id="{015EF55E-731C-2AF1-3FF7-941664329F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747" y="3289379"/>
                <a:ext cx="448780" cy="375953"/>
              </a:xfrm>
              <a:prstGeom prst="roundRect">
                <a:avLst/>
              </a:prstGeom>
              <a:blipFill>
                <a:blip r:embed="rId2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E6B918E4-852E-7456-4E44-FE5D240178BA}"/>
                  </a:ext>
                </a:extLst>
              </p:cNvPr>
              <p:cNvSpPr/>
              <p:nvPr/>
            </p:nvSpPr>
            <p:spPr>
              <a:xfrm>
                <a:off x="8466722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E6B918E4-852E-7456-4E44-FE5D24017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722" y="3289379"/>
                <a:ext cx="448780" cy="375953"/>
              </a:xfrm>
              <a:prstGeom prst="roundRect">
                <a:avLst/>
              </a:prstGeom>
              <a:blipFill>
                <a:blip r:embed="rId3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8E3ED31C-C95A-68EF-5DE5-7DAD86E90775}"/>
                  </a:ext>
                </a:extLst>
              </p:cNvPr>
              <p:cNvSpPr/>
              <p:nvPr/>
            </p:nvSpPr>
            <p:spPr>
              <a:xfrm>
                <a:off x="8972698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圓角矩形 40">
                <a:extLst>
                  <a:ext uri="{FF2B5EF4-FFF2-40B4-BE49-F238E27FC236}">
                    <a16:creationId xmlns:a16="http://schemas.microsoft.com/office/drawing/2014/main" id="{8E3ED31C-C95A-68EF-5DE5-7DAD86E907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698" y="3289379"/>
                <a:ext cx="448780" cy="375953"/>
              </a:xfrm>
              <a:prstGeom prst="roundRect">
                <a:avLst/>
              </a:prstGeom>
              <a:blipFill>
                <a:blip r:embed="rId4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E814D719-8D78-E123-C671-C6FCDF00B2EC}"/>
                  </a:ext>
                </a:extLst>
              </p:cNvPr>
              <p:cNvSpPr/>
              <p:nvPr/>
            </p:nvSpPr>
            <p:spPr>
              <a:xfrm>
                <a:off x="9478674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圓角矩形 41">
                <a:extLst>
                  <a:ext uri="{FF2B5EF4-FFF2-40B4-BE49-F238E27FC236}">
                    <a16:creationId xmlns:a16="http://schemas.microsoft.com/office/drawing/2014/main" id="{E814D719-8D78-E123-C671-C6FCDF00B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674" y="3289379"/>
                <a:ext cx="448780" cy="375953"/>
              </a:xfrm>
              <a:prstGeom prst="roundRect">
                <a:avLst/>
              </a:prstGeom>
              <a:blipFill>
                <a:blip r:embed="rId5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357BFC87-024D-C225-BAD3-A59E6A2BC97C}"/>
              </a:ext>
            </a:extLst>
          </p:cNvPr>
          <p:cNvCxnSpPr>
            <a:cxnSpLocks/>
          </p:cNvCxnSpPr>
          <p:nvPr/>
        </p:nvCxnSpPr>
        <p:spPr>
          <a:xfrm flipV="1">
            <a:off x="818995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D7AC2FAF-DC27-5332-08DD-7ABA941168DB}"/>
              </a:ext>
            </a:extLst>
          </p:cNvPr>
          <p:cNvCxnSpPr>
            <a:cxnSpLocks/>
          </p:cNvCxnSpPr>
          <p:nvPr/>
        </p:nvCxnSpPr>
        <p:spPr>
          <a:xfrm flipV="1">
            <a:off x="8693207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71414CF9-B405-A88A-5BF8-DE0D09F87778}"/>
              </a:ext>
            </a:extLst>
          </p:cNvPr>
          <p:cNvCxnSpPr>
            <a:cxnSpLocks/>
          </p:cNvCxnSpPr>
          <p:nvPr/>
        </p:nvCxnSpPr>
        <p:spPr>
          <a:xfrm flipV="1">
            <a:off x="9196460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32078E8D-58B1-BF42-DB5E-1C50845E1FDD}"/>
              </a:ext>
            </a:extLst>
          </p:cNvPr>
          <p:cNvCxnSpPr>
            <a:cxnSpLocks/>
          </p:cNvCxnSpPr>
          <p:nvPr/>
        </p:nvCxnSpPr>
        <p:spPr>
          <a:xfrm flipV="1">
            <a:off x="9699714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67">
            <a:extLst>
              <a:ext uri="{FF2B5EF4-FFF2-40B4-BE49-F238E27FC236}">
                <a16:creationId xmlns:a16="http://schemas.microsoft.com/office/drawing/2014/main" id="{F8895E5E-96A4-8BA1-4CAA-4DDA9C7B6EF1}"/>
              </a:ext>
            </a:extLst>
          </p:cNvPr>
          <p:cNvSpPr txBox="1"/>
          <p:nvPr/>
        </p:nvSpPr>
        <p:spPr>
          <a:xfrm>
            <a:off x="6794134" y="5702427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圓角矩形 50">
                <a:extLst>
                  <a:ext uri="{FF2B5EF4-FFF2-40B4-BE49-F238E27FC236}">
                    <a16:creationId xmlns:a16="http://schemas.microsoft.com/office/drawing/2014/main" id="{6D609B5D-2840-4B9A-4530-2C4FFCE494EC}"/>
                  </a:ext>
                </a:extLst>
              </p:cNvPr>
              <p:cNvSpPr/>
              <p:nvPr/>
            </p:nvSpPr>
            <p:spPr>
              <a:xfrm>
                <a:off x="7451035" y="3289379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圓角矩形 50">
                <a:extLst>
                  <a:ext uri="{FF2B5EF4-FFF2-40B4-BE49-F238E27FC236}">
                    <a16:creationId xmlns:a16="http://schemas.microsoft.com/office/drawing/2014/main" id="{6D609B5D-2840-4B9A-4530-2C4FFCE49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035" y="3289379"/>
                <a:ext cx="448780" cy="375953"/>
              </a:xfrm>
              <a:prstGeom prst="roundRect">
                <a:avLst/>
              </a:prstGeom>
              <a:blipFill>
                <a:blip r:embed="rId6"/>
                <a:stretch>
                  <a:fillRect b="-312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6AFEF38-86A8-9EB1-EDB2-DDE8CA338A40}"/>
              </a:ext>
            </a:extLst>
          </p:cNvPr>
          <p:cNvCxnSpPr>
            <a:cxnSpLocks/>
          </p:cNvCxnSpPr>
          <p:nvPr/>
        </p:nvCxnSpPr>
        <p:spPr>
          <a:xfrm flipV="1">
            <a:off x="7680242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圓角矩形 52">
                <a:extLst>
                  <a:ext uri="{FF2B5EF4-FFF2-40B4-BE49-F238E27FC236}">
                    <a16:creationId xmlns:a16="http://schemas.microsoft.com/office/drawing/2014/main" id="{3BDBE56B-644F-2E96-A97B-F5412FD50663}"/>
                  </a:ext>
                </a:extLst>
              </p:cNvPr>
              <p:cNvSpPr/>
              <p:nvPr/>
            </p:nvSpPr>
            <p:spPr>
              <a:xfrm>
                <a:off x="9984649" y="3284095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圓角矩形 52">
                <a:extLst>
                  <a:ext uri="{FF2B5EF4-FFF2-40B4-BE49-F238E27FC236}">
                    <a16:creationId xmlns:a16="http://schemas.microsoft.com/office/drawing/2014/main" id="{3BDBE56B-644F-2E96-A97B-F5412FD50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4649" y="3284095"/>
                <a:ext cx="448780" cy="375953"/>
              </a:xfrm>
              <a:prstGeom prst="roundRect">
                <a:avLst/>
              </a:prstGeom>
              <a:blipFill>
                <a:blip r:embed="rId7"/>
                <a:stretch>
                  <a:fillRect b="-64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5BF91B8A-1027-54F1-1023-F27F5C7D9391}"/>
              </a:ext>
            </a:extLst>
          </p:cNvPr>
          <p:cNvCxnSpPr>
            <a:cxnSpLocks/>
          </p:cNvCxnSpPr>
          <p:nvPr/>
        </p:nvCxnSpPr>
        <p:spPr>
          <a:xfrm flipV="1">
            <a:off x="10213855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0CB9D55B-3627-1601-22CD-FC3022715055}"/>
                  </a:ext>
                </a:extLst>
              </p:cNvPr>
              <p:cNvSpPr/>
              <p:nvPr/>
            </p:nvSpPr>
            <p:spPr>
              <a:xfrm>
                <a:off x="10490624" y="3284095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0CB9D55B-3627-1601-22CD-FC30227150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0624" y="3284095"/>
                <a:ext cx="448780" cy="375953"/>
              </a:xfrm>
              <a:prstGeom prst="roundRect">
                <a:avLst/>
              </a:prstGeom>
              <a:blipFill>
                <a:blip r:embed="rId8"/>
                <a:stretch>
                  <a:fillRect b="-64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9488521C-812A-785F-D248-B31947B135F8}"/>
              </a:ext>
            </a:extLst>
          </p:cNvPr>
          <p:cNvCxnSpPr>
            <a:cxnSpLocks/>
          </p:cNvCxnSpPr>
          <p:nvPr/>
        </p:nvCxnSpPr>
        <p:spPr>
          <a:xfrm flipV="1">
            <a:off x="10719830" y="3710718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F097B589-31AF-9BBC-BC2C-89B86CAE83D8}"/>
                  </a:ext>
                </a:extLst>
              </p:cNvPr>
              <p:cNvSpPr/>
              <p:nvPr/>
            </p:nvSpPr>
            <p:spPr>
              <a:xfrm>
                <a:off x="6941323" y="3284095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F097B589-31AF-9BBC-BC2C-89B86CAE8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323" y="3284095"/>
                <a:ext cx="448780" cy="375953"/>
              </a:xfrm>
              <a:prstGeom prst="roundRect">
                <a:avLst/>
              </a:prstGeom>
              <a:blipFill>
                <a:blip r:embed="rId9"/>
                <a:stretch>
                  <a:fillRect b="-645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CCCD7878-4E59-76F7-ABCF-2C7D1DAC17A0}"/>
              </a:ext>
            </a:extLst>
          </p:cNvPr>
          <p:cNvCxnSpPr>
            <a:cxnSpLocks/>
          </p:cNvCxnSpPr>
          <p:nvPr/>
        </p:nvCxnSpPr>
        <p:spPr>
          <a:xfrm flipV="1">
            <a:off x="7183445" y="3716002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5F09C9D-9268-BCFE-D324-593D401F4287}"/>
              </a:ext>
            </a:extLst>
          </p:cNvPr>
          <p:cNvSpPr txBox="1"/>
          <p:nvPr/>
        </p:nvSpPr>
        <p:spPr>
          <a:xfrm>
            <a:off x="7626158" y="1548152"/>
            <a:ext cx="262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Teacher Forcing</a:t>
            </a:r>
            <a:endParaRPr kumimoji="1" lang="zh-TW" altLang="en-US" sz="2400" b="1" dirty="0"/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D24F2471-8224-521F-4E98-0340A7986AB6}"/>
              </a:ext>
            </a:extLst>
          </p:cNvPr>
          <p:cNvSpPr/>
          <p:nvPr/>
        </p:nvSpPr>
        <p:spPr>
          <a:xfrm>
            <a:off x="6949724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1" name="圓角矩形 60">
            <a:extLst>
              <a:ext uri="{FF2B5EF4-FFF2-40B4-BE49-F238E27FC236}">
                <a16:creationId xmlns:a16="http://schemas.microsoft.com/office/drawing/2014/main" id="{B7679CD9-0E6C-9D1A-4154-0A5ECEBE97C4}"/>
              </a:ext>
            </a:extLst>
          </p:cNvPr>
          <p:cNvSpPr/>
          <p:nvPr/>
        </p:nvSpPr>
        <p:spPr>
          <a:xfrm>
            <a:off x="9479602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2" name="圓角矩形 61">
            <a:extLst>
              <a:ext uri="{FF2B5EF4-FFF2-40B4-BE49-F238E27FC236}">
                <a16:creationId xmlns:a16="http://schemas.microsoft.com/office/drawing/2014/main" id="{BB22A4B2-A233-9CA0-DCD3-5778541A17A6}"/>
              </a:ext>
            </a:extLst>
          </p:cNvPr>
          <p:cNvSpPr/>
          <p:nvPr/>
        </p:nvSpPr>
        <p:spPr>
          <a:xfrm>
            <a:off x="9985577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BB24711D-E62F-5C09-B805-506EBC233923}"/>
              </a:ext>
            </a:extLst>
          </p:cNvPr>
          <p:cNvSpPr/>
          <p:nvPr/>
        </p:nvSpPr>
        <p:spPr>
          <a:xfrm>
            <a:off x="7455700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D9F8A0C4-0AB0-92B0-53A9-83D273636257}"/>
              </a:ext>
            </a:extLst>
          </p:cNvPr>
          <p:cNvSpPr/>
          <p:nvPr/>
        </p:nvSpPr>
        <p:spPr>
          <a:xfrm>
            <a:off x="7961675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5" name="圓角矩形 64">
            <a:extLst>
              <a:ext uri="{FF2B5EF4-FFF2-40B4-BE49-F238E27FC236}">
                <a16:creationId xmlns:a16="http://schemas.microsoft.com/office/drawing/2014/main" id="{7A153E3D-3A28-1C3D-DF35-696C761A48F4}"/>
              </a:ext>
            </a:extLst>
          </p:cNvPr>
          <p:cNvSpPr/>
          <p:nvPr/>
        </p:nvSpPr>
        <p:spPr>
          <a:xfrm>
            <a:off x="8467651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圓角矩形 65">
            <a:extLst>
              <a:ext uri="{FF2B5EF4-FFF2-40B4-BE49-F238E27FC236}">
                <a16:creationId xmlns:a16="http://schemas.microsoft.com/office/drawing/2014/main" id="{041EACC0-3BC5-4FE8-88EF-CF87C7409CC6}"/>
              </a:ext>
            </a:extLst>
          </p:cNvPr>
          <p:cNvSpPr/>
          <p:nvPr/>
        </p:nvSpPr>
        <p:spPr>
          <a:xfrm>
            <a:off x="8973627" y="220075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E9D7ADDE-B641-32B7-773D-AF9CBFEFDEC6}"/>
              </a:ext>
            </a:extLst>
          </p:cNvPr>
          <p:cNvSpPr/>
          <p:nvPr/>
        </p:nvSpPr>
        <p:spPr>
          <a:xfrm>
            <a:off x="10490624" y="219510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8" name="上-下雙向箭號 67">
            <a:extLst>
              <a:ext uri="{FF2B5EF4-FFF2-40B4-BE49-F238E27FC236}">
                <a16:creationId xmlns:a16="http://schemas.microsoft.com/office/drawing/2014/main" id="{46621AB1-7123-1DDB-590D-46E48C51D79F}"/>
              </a:ext>
            </a:extLst>
          </p:cNvPr>
          <p:cNvSpPr/>
          <p:nvPr/>
        </p:nvSpPr>
        <p:spPr>
          <a:xfrm>
            <a:off x="7078283" y="261857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AE15E609-967F-0C3B-C0B2-F3A53C59D535}"/>
              </a:ext>
            </a:extLst>
          </p:cNvPr>
          <p:cNvSpPr/>
          <p:nvPr/>
        </p:nvSpPr>
        <p:spPr>
          <a:xfrm>
            <a:off x="5529483" y="4311075"/>
            <a:ext cx="1126351" cy="34978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Attention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90466B83-E39F-D73C-4421-9D9A9066D26E}"/>
              </a:ext>
            </a:extLst>
          </p:cNvPr>
          <p:cNvCxnSpPr>
            <a:endCxn id="78" idx="1"/>
          </p:cNvCxnSpPr>
          <p:nvPr/>
        </p:nvCxnSpPr>
        <p:spPr>
          <a:xfrm>
            <a:off x="5273917" y="4485966"/>
            <a:ext cx="25556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14EA065B-1758-9108-BA71-97EA93B2E01E}"/>
              </a:ext>
            </a:extLst>
          </p:cNvPr>
          <p:cNvCxnSpPr>
            <a:stCxn id="78" idx="3"/>
          </p:cNvCxnSpPr>
          <p:nvPr/>
        </p:nvCxnSpPr>
        <p:spPr>
          <a:xfrm>
            <a:off x="6655833" y="4485966"/>
            <a:ext cx="2555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上-下雙向箭號 80">
            <a:extLst>
              <a:ext uri="{FF2B5EF4-FFF2-40B4-BE49-F238E27FC236}">
                <a16:creationId xmlns:a16="http://schemas.microsoft.com/office/drawing/2014/main" id="{75CE8B97-0DBF-4A87-DEC0-1D63E868F84B}"/>
              </a:ext>
            </a:extLst>
          </p:cNvPr>
          <p:cNvSpPr/>
          <p:nvPr/>
        </p:nvSpPr>
        <p:spPr>
          <a:xfrm>
            <a:off x="7599269" y="261857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上-下雙向箭號 81">
            <a:extLst>
              <a:ext uri="{FF2B5EF4-FFF2-40B4-BE49-F238E27FC236}">
                <a16:creationId xmlns:a16="http://schemas.microsoft.com/office/drawing/2014/main" id="{92D905D2-287E-64F9-FED2-D986F0D79BFE}"/>
              </a:ext>
            </a:extLst>
          </p:cNvPr>
          <p:cNvSpPr/>
          <p:nvPr/>
        </p:nvSpPr>
        <p:spPr>
          <a:xfrm>
            <a:off x="8102522" y="261857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上-下雙向箭號 82">
            <a:extLst>
              <a:ext uri="{FF2B5EF4-FFF2-40B4-BE49-F238E27FC236}">
                <a16:creationId xmlns:a16="http://schemas.microsoft.com/office/drawing/2014/main" id="{FB552F14-D636-9C16-FA70-C4AF9DE2CDCF}"/>
              </a:ext>
            </a:extLst>
          </p:cNvPr>
          <p:cNvSpPr/>
          <p:nvPr/>
        </p:nvSpPr>
        <p:spPr>
          <a:xfrm>
            <a:off x="8603682" y="2619343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上-下雙向箭號 87">
            <a:extLst>
              <a:ext uri="{FF2B5EF4-FFF2-40B4-BE49-F238E27FC236}">
                <a16:creationId xmlns:a16="http://schemas.microsoft.com/office/drawing/2014/main" id="{7696F1CF-C369-3BC4-2479-AF95E40E7351}"/>
              </a:ext>
            </a:extLst>
          </p:cNvPr>
          <p:cNvSpPr/>
          <p:nvPr/>
        </p:nvSpPr>
        <p:spPr>
          <a:xfrm>
            <a:off x="9108805" y="262769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上-下雙向箭號 88">
            <a:extLst>
              <a:ext uri="{FF2B5EF4-FFF2-40B4-BE49-F238E27FC236}">
                <a16:creationId xmlns:a16="http://schemas.microsoft.com/office/drawing/2014/main" id="{5466C96C-858D-7B46-721E-8A96083A6286}"/>
              </a:ext>
            </a:extLst>
          </p:cNvPr>
          <p:cNvSpPr/>
          <p:nvPr/>
        </p:nvSpPr>
        <p:spPr>
          <a:xfrm>
            <a:off x="9629791" y="262769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上-下雙向箭號 89">
            <a:extLst>
              <a:ext uri="{FF2B5EF4-FFF2-40B4-BE49-F238E27FC236}">
                <a16:creationId xmlns:a16="http://schemas.microsoft.com/office/drawing/2014/main" id="{9F29B83C-D734-D532-1367-C54B9F21EC88}"/>
              </a:ext>
            </a:extLst>
          </p:cNvPr>
          <p:cNvSpPr/>
          <p:nvPr/>
        </p:nvSpPr>
        <p:spPr>
          <a:xfrm>
            <a:off x="10133044" y="262769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上-下雙向箭號 90">
            <a:extLst>
              <a:ext uri="{FF2B5EF4-FFF2-40B4-BE49-F238E27FC236}">
                <a16:creationId xmlns:a16="http://schemas.microsoft.com/office/drawing/2014/main" id="{30A9A1C7-505D-EC39-E5CA-0E3FEAAF95ED}"/>
              </a:ext>
            </a:extLst>
          </p:cNvPr>
          <p:cNvSpPr/>
          <p:nvPr/>
        </p:nvSpPr>
        <p:spPr>
          <a:xfrm>
            <a:off x="10634204" y="2628465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E621C4BE-7ACA-6C0F-8D74-D22C57BF59BC}"/>
              </a:ext>
            </a:extLst>
          </p:cNvPr>
          <p:cNvSpPr txBox="1"/>
          <p:nvPr/>
        </p:nvSpPr>
        <p:spPr>
          <a:xfrm>
            <a:off x="10778140" y="2651506"/>
            <a:ext cx="1062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Cross-</a:t>
            </a:r>
          </a:p>
          <a:p>
            <a:pPr algn="ctr"/>
            <a:r>
              <a:rPr kumimoji="1" lang="en-US" altLang="zh-TW" sz="1600" dirty="0"/>
              <a:t>entropy</a:t>
            </a:r>
            <a:endParaRPr kumimoji="1" lang="zh-TW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B082D015-7037-C8AB-567F-F50041E62D04}"/>
                  </a:ext>
                </a:extLst>
              </p:cNvPr>
              <p:cNvSpPr txBox="1"/>
              <p:nvPr/>
            </p:nvSpPr>
            <p:spPr>
              <a:xfrm>
                <a:off x="1132267" y="1861387"/>
                <a:ext cx="4363748" cy="17565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Use the Teacher Forcing technique during training.</a:t>
                </a:r>
              </a:p>
              <a:p>
                <a:pPr marL="342900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Total loss for a sequence: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1"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kumimoji="1"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zh-TW" sz="2400" dirty="0"/>
              </a:p>
              <a:p>
                <a:pPr marL="800100" lvl="1" indent="-342900">
                  <a:lnSpc>
                    <a:spcPct val="114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1" lang="en-US" altLang="zh-TW" sz="2400" dirty="0"/>
                  <a:t>: Sequence length</a:t>
                </a:r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B082D015-7037-C8AB-567F-F50041E62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267" y="1861387"/>
                <a:ext cx="4363748" cy="1756571"/>
              </a:xfrm>
              <a:prstGeom prst="rect">
                <a:avLst/>
              </a:prstGeom>
              <a:blipFill>
                <a:blip r:embed="rId10"/>
                <a:stretch>
                  <a:fillRect l="-2035" t="-719" b="-273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A0F446E1-DE62-B0EC-6C03-710C46B90328}"/>
                  </a:ext>
                </a:extLst>
              </p:cNvPr>
              <p:cNvSpPr txBox="1"/>
              <p:nvPr/>
            </p:nvSpPr>
            <p:spPr>
              <a:xfrm>
                <a:off x="6789087" y="2754857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A0F446E1-DE62-B0EC-6C03-710C46B90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9087" y="2754857"/>
                <a:ext cx="40325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61666DC-444C-6FBF-B81F-590CBD00AA35}"/>
                  </a:ext>
                </a:extLst>
              </p:cNvPr>
              <p:cNvSpPr txBox="1"/>
              <p:nvPr/>
            </p:nvSpPr>
            <p:spPr>
              <a:xfrm>
                <a:off x="7333425" y="2756424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D61666DC-444C-6FBF-B81F-590CBD00A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425" y="2756424"/>
                <a:ext cx="40325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469CEFBE-39DF-1EAD-7ACC-9EADD59449C7}"/>
                  </a:ext>
                </a:extLst>
              </p:cNvPr>
              <p:cNvSpPr txBox="1"/>
              <p:nvPr/>
            </p:nvSpPr>
            <p:spPr>
              <a:xfrm>
                <a:off x="7852477" y="2765102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469CEFBE-39DF-1EAD-7ACC-9EADD5944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477" y="2765102"/>
                <a:ext cx="403259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1E193C26-A290-198C-99DE-7C65DDAE36EB}"/>
                  </a:ext>
                </a:extLst>
              </p:cNvPr>
              <p:cNvSpPr txBox="1"/>
              <p:nvPr/>
            </p:nvSpPr>
            <p:spPr>
              <a:xfrm>
                <a:off x="8347458" y="2754857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1E193C26-A290-198C-99DE-7C65DDAE3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7458" y="2754857"/>
                <a:ext cx="403259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FE91F4A4-FD8D-BADC-F884-099111D2F59A}"/>
                  </a:ext>
                </a:extLst>
              </p:cNvPr>
              <p:cNvSpPr txBox="1"/>
              <p:nvPr/>
            </p:nvSpPr>
            <p:spPr>
              <a:xfrm>
                <a:off x="8846852" y="2754910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FE91F4A4-FD8D-BADC-F884-099111D2F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6852" y="2754910"/>
                <a:ext cx="403259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5DAAA15C-7388-69A4-4505-DC3AA498C252}"/>
                  </a:ext>
                </a:extLst>
              </p:cNvPr>
              <p:cNvSpPr txBox="1"/>
              <p:nvPr/>
            </p:nvSpPr>
            <p:spPr>
              <a:xfrm>
                <a:off x="9373181" y="2765102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5DAAA15C-7388-69A4-4505-DC3AA498C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3181" y="2765102"/>
                <a:ext cx="403259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869007C9-30C4-A23F-7F82-B3E039EB3B1F}"/>
                  </a:ext>
                </a:extLst>
              </p:cNvPr>
              <p:cNvSpPr txBox="1"/>
              <p:nvPr/>
            </p:nvSpPr>
            <p:spPr>
              <a:xfrm>
                <a:off x="9860608" y="2756424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869007C9-30C4-A23F-7F82-B3E039EB3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608" y="2756424"/>
                <a:ext cx="403259" cy="36933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3062D85-3A88-5325-83CB-113934A4B6DA}"/>
                  </a:ext>
                </a:extLst>
              </p:cNvPr>
              <p:cNvSpPr txBox="1"/>
              <p:nvPr/>
            </p:nvSpPr>
            <p:spPr>
              <a:xfrm>
                <a:off x="10377592" y="2754857"/>
                <a:ext cx="4032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3062D85-3A88-5325-83CB-113934A4B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7592" y="2754857"/>
                <a:ext cx="403259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87D06ABA-94F3-1B80-14D7-10B4C5A3584D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06211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13D05-5E68-421E-0677-6C24EDB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ROUGE-L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AB74C-ECAA-1E43-9CB0-9972AE32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3365EBC-A783-4C3C-2164-B6E2A9B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kumimoji="1" lang="en" altLang="zh-TW" dirty="0">
                <a:solidFill>
                  <a:srgbClr val="FF0000"/>
                </a:solidFill>
              </a:rPr>
              <a:t>The order should be kept for the LCS problem</a:t>
            </a:r>
          </a:p>
          <a:p>
            <a:r>
              <a:rPr kumimoji="1" lang="en" altLang="zh-TW" dirty="0"/>
              <a:t>predictions = ["The", </a:t>
            </a:r>
            <a:r>
              <a:rPr kumimoji="1" lang="en" altLang="zh-TW" dirty="0">
                <a:solidFill>
                  <a:schemeClr val="tx1"/>
                </a:solidFill>
              </a:rPr>
              <a:t>"cat", </a:t>
            </a:r>
            <a:r>
              <a:rPr kumimoji="1" lang="en" altLang="zh-TW" dirty="0"/>
              <a:t>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”, "sitting", ”a", "</a:t>
            </a:r>
            <a:r>
              <a:rPr kumimoji="1" lang="en" altLang="zh-TW" dirty="0">
                <a:solidFill>
                  <a:schemeClr val="tx1"/>
                </a:solidFill>
              </a:rPr>
              <a:t>cat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The longest common subsequence is ["on", "the", "mat"]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3/6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3/6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0.5 * 0.5 / (0.5 + 0.5)</a:t>
            </a:r>
          </a:p>
          <a:p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FE66AC-0AA3-D4CF-3835-06B2012965C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14700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C67AF-623B-DD2D-D8F7-6CD9C8E8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BLEU and ROUGE?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9AE724-2DA7-5CA5-B8B8-BD8850EE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BDA528-C02D-820E-3EB8-12A1D1FAECBD}"/>
              </a:ext>
            </a:extLst>
          </p:cNvPr>
          <p:cNvSpPr txBox="1"/>
          <p:nvPr/>
        </p:nvSpPr>
        <p:spPr>
          <a:xfrm>
            <a:off x="1177290" y="1863090"/>
            <a:ext cx="9791848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 is mainly designed for machine translation.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For example, the </a:t>
            </a:r>
            <a:r>
              <a:rPr kumimoji="1" lang="en-US" altLang="zh-TW" sz="2400" dirty="0">
                <a:solidFill>
                  <a:srgbClr val="FF0000"/>
                </a:solidFill>
              </a:rPr>
              <a:t>Brevity Penalty</a:t>
            </a:r>
            <a:r>
              <a:rPr kumimoji="1" lang="en-US" altLang="zh-TW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ROUGE measures the overlapping between predicted and gold summaries.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Can we just use one of them?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Conventionally, no.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Different tasks are evaluated with different metrics.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0D1B16-9F36-76FA-9B71-B1892382D4C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25581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Comparison for Human and Automatic Evaluations (e.g., BLEU and ROUGE)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1005936" y="1621292"/>
            <a:ext cx="1014974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Human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More accurate for subjectivity, flexibility for any desired comparison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Less objective, time-consuming, expensive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Objective enough to serve as common evaluation metrics, fast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Cannot meet language diversity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Take machine translation for instance, there are always other valid ways to translate the source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216E1C-15FD-E9B8-8E29-B5B84CA2693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5763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2DA14-1682-D176-ABB5-D25F8A28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Issue of BLEU and ROUGE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579229-A20B-412E-EEA2-BA80F858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DF3B5E-5E80-EE81-21E0-55FE59BD82EC}"/>
              </a:ext>
            </a:extLst>
          </p:cNvPr>
          <p:cNvSpPr txBox="1"/>
          <p:nvPr/>
        </p:nvSpPr>
        <p:spPr>
          <a:xfrm>
            <a:off x="1245870" y="1737360"/>
            <a:ext cx="1010412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Cons: Cannot meet language diversity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This mainly comes from the way for measuring </a:t>
            </a:r>
            <a:r>
              <a:rPr kumimoji="1" lang="en" altLang="zh-TW" sz="2400" dirty="0">
                <a:solidFill>
                  <a:srgbClr val="FF0000"/>
                </a:solidFill>
              </a:rPr>
              <a:t>overlapping</a:t>
            </a:r>
            <a:r>
              <a:rPr kumimoji="1" lang="en" altLang="zh-TW" sz="2400" dirty="0"/>
              <a:t> rates.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Question</a:t>
            </a:r>
            <a:r>
              <a:rPr kumimoji="1" lang="en-US" altLang="zh-TW" sz="2400" dirty="0"/>
              <a:t>: </a:t>
            </a:r>
            <a:r>
              <a:rPr kumimoji="1" lang="en-US" altLang="zh-TW" sz="2400" dirty="0">
                <a:solidFill>
                  <a:srgbClr val="FF0000"/>
                </a:solidFill>
              </a:rPr>
              <a:t>Can we create an automatic metric to fix the issue?</a:t>
            </a:r>
            <a:endParaRPr kumimoji="1" lang="en" altLang="zh-TW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46F3AE-F422-A9EA-8D3A-8B70ABD5379E}"/>
              </a:ext>
            </a:extLst>
          </p:cNvPr>
          <p:cNvSpPr txBox="1"/>
          <p:nvPr/>
        </p:nvSpPr>
        <p:spPr>
          <a:xfrm>
            <a:off x="1245870" y="4098572"/>
            <a:ext cx="1010412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Next, we are going to introduce two </a:t>
            </a:r>
            <a:r>
              <a:rPr kumimoji="1" lang="en" altLang="zh-TW" sz="2400" dirty="0">
                <a:solidFill>
                  <a:srgbClr val="FF0000"/>
                </a:solidFill>
              </a:rPr>
              <a:t>learned</a:t>
            </a:r>
            <a:r>
              <a:rPr kumimoji="1" lang="en" altLang="zh-TW" sz="2400" dirty="0"/>
              <a:t> automatic evaluation metrics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>
                <a:solidFill>
                  <a:srgbClr val="0070C0"/>
                </a:solidFill>
              </a:rPr>
              <a:t>BERT</a:t>
            </a:r>
            <a:r>
              <a:rPr kumimoji="1" lang="en" altLang="zh-TW" sz="2400" dirty="0" err="1"/>
              <a:t>Score</a:t>
            </a:r>
            <a:r>
              <a:rPr kumimoji="1" lang="en" altLang="zh-TW" sz="2400" dirty="0"/>
              <a:t> (ICLR 2020)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(ACL 2020)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70032B-D11C-C316-C50D-0D0D648AEFE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63566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FA61F4-DC64-FE97-41D7-FEAAB32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(Recap) BERT: Bidirectional Encoder Representations from Transformers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E1A3AE-D724-5FA1-3D73-78D7F8DF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9" name="Google Shape;187;p17">
            <a:extLst>
              <a:ext uri="{FF2B5EF4-FFF2-40B4-BE49-F238E27FC236}">
                <a16:creationId xmlns:a16="http://schemas.microsoft.com/office/drawing/2014/main" id="{44C68D22-B847-44FB-617D-3933CE74ABDD}"/>
              </a:ext>
            </a:extLst>
          </p:cNvPr>
          <p:cNvSpPr/>
          <p:nvPr/>
        </p:nvSpPr>
        <p:spPr>
          <a:xfrm>
            <a:off x="254082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8;p17">
            <a:extLst>
              <a:ext uri="{FF2B5EF4-FFF2-40B4-BE49-F238E27FC236}">
                <a16:creationId xmlns:a16="http://schemas.microsoft.com/office/drawing/2014/main" id="{EE06D7D1-9EA0-C551-C1CC-4A78C65FA6B0}"/>
              </a:ext>
            </a:extLst>
          </p:cNvPr>
          <p:cNvSpPr/>
          <p:nvPr/>
        </p:nvSpPr>
        <p:spPr>
          <a:xfrm>
            <a:off x="183074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9;p17">
            <a:extLst>
              <a:ext uri="{FF2B5EF4-FFF2-40B4-BE49-F238E27FC236}">
                <a16:creationId xmlns:a16="http://schemas.microsoft.com/office/drawing/2014/main" id="{1A778BC4-C103-3A0C-362E-42941A399C3D}"/>
              </a:ext>
            </a:extLst>
          </p:cNvPr>
          <p:cNvSpPr/>
          <p:nvPr/>
        </p:nvSpPr>
        <p:spPr>
          <a:xfrm>
            <a:off x="4670525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92;p17">
            <a:extLst>
              <a:ext uri="{FF2B5EF4-FFF2-40B4-BE49-F238E27FC236}">
                <a16:creationId xmlns:a16="http://schemas.microsoft.com/office/drawing/2014/main" id="{BC642F69-7F7D-DDAF-7A1B-AE010EC0652B}"/>
              </a:ext>
            </a:extLst>
          </p:cNvPr>
          <p:cNvCxnSpPr>
            <a:cxnSpLocks/>
          </p:cNvCxnSpPr>
          <p:nvPr/>
        </p:nvCxnSpPr>
        <p:spPr>
          <a:xfrm rot="10800000">
            <a:off x="1917887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93;p17">
            <a:extLst>
              <a:ext uri="{FF2B5EF4-FFF2-40B4-BE49-F238E27FC236}">
                <a16:creationId xmlns:a16="http://schemas.microsoft.com/office/drawing/2014/main" id="{7C4B533F-B74F-26D1-1516-1AE8199FBD93}"/>
              </a:ext>
            </a:extLst>
          </p:cNvPr>
          <p:cNvCxnSpPr>
            <a:cxnSpLocks/>
          </p:cNvCxnSpPr>
          <p:nvPr/>
        </p:nvCxnSpPr>
        <p:spPr>
          <a:xfrm rot="10800000">
            <a:off x="3338057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94;p17">
            <a:extLst>
              <a:ext uri="{FF2B5EF4-FFF2-40B4-BE49-F238E27FC236}">
                <a16:creationId xmlns:a16="http://schemas.microsoft.com/office/drawing/2014/main" id="{356E74AD-6AF5-37B3-E97C-E0BBFE2B7A78}"/>
              </a:ext>
            </a:extLst>
          </p:cNvPr>
          <p:cNvCxnSpPr>
            <a:cxnSpLocks/>
          </p:cNvCxnSpPr>
          <p:nvPr/>
        </p:nvCxnSpPr>
        <p:spPr>
          <a:xfrm rot="10800000">
            <a:off x="4048142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95;p17">
            <a:extLst>
              <a:ext uri="{FF2B5EF4-FFF2-40B4-BE49-F238E27FC236}">
                <a16:creationId xmlns:a16="http://schemas.microsoft.com/office/drawing/2014/main" id="{88B62F18-7E43-CCF4-EDEA-95A84241EDE9}"/>
              </a:ext>
            </a:extLst>
          </p:cNvPr>
          <p:cNvCxnSpPr>
            <a:cxnSpLocks/>
          </p:cNvCxnSpPr>
          <p:nvPr/>
        </p:nvCxnSpPr>
        <p:spPr>
          <a:xfrm rot="10800000">
            <a:off x="4758225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00;p17">
            <a:extLst>
              <a:ext uri="{FF2B5EF4-FFF2-40B4-BE49-F238E27FC236}">
                <a16:creationId xmlns:a16="http://schemas.microsoft.com/office/drawing/2014/main" id="{EF1D6DCD-DD39-F7B1-2151-3436D29BFAFF}"/>
              </a:ext>
            </a:extLst>
          </p:cNvPr>
          <p:cNvSpPr txBox="1"/>
          <p:nvPr/>
        </p:nvSpPr>
        <p:spPr>
          <a:xfrm>
            <a:off x="3656882" y="2357618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02;p17">
            <a:extLst>
              <a:ext uri="{FF2B5EF4-FFF2-40B4-BE49-F238E27FC236}">
                <a16:creationId xmlns:a16="http://schemas.microsoft.com/office/drawing/2014/main" id="{86E1EB8F-3109-B9DA-E90C-D27C9A725AFD}"/>
              </a:ext>
            </a:extLst>
          </p:cNvPr>
          <p:cNvSpPr txBox="1"/>
          <p:nvPr/>
        </p:nvSpPr>
        <p:spPr>
          <a:xfrm>
            <a:off x="2174117" y="1858894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03;p17">
            <a:extLst>
              <a:ext uri="{FF2B5EF4-FFF2-40B4-BE49-F238E27FC236}">
                <a16:creationId xmlns:a16="http://schemas.microsoft.com/office/drawing/2014/main" id="{7B28A6D6-F0AE-45B8-8496-55A68F3B2727}"/>
              </a:ext>
            </a:extLst>
          </p:cNvPr>
          <p:cNvSpPr txBox="1"/>
          <p:nvPr/>
        </p:nvSpPr>
        <p:spPr>
          <a:xfrm>
            <a:off x="7357321" y="1858893"/>
            <a:ext cx="298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218;p17">
            <a:extLst>
              <a:ext uri="{FF2B5EF4-FFF2-40B4-BE49-F238E27FC236}">
                <a16:creationId xmlns:a16="http://schemas.microsoft.com/office/drawing/2014/main" id="{DDA22263-A506-1597-1DFA-8BD6DC66337D}"/>
              </a:ext>
            </a:extLst>
          </p:cNvPr>
          <p:cNvCxnSpPr>
            <a:cxnSpLocks/>
          </p:cNvCxnSpPr>
          <p:nvPr/>
        </p:nvCxnSpPr>
        <p:spPr>
          <a:xfrm flipV="1">
            <a:off x="7058946" y="283538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224;p17">
            <a:extLst>
              <a:ext uri="{FF2B5EF4-FFF2-40B4-BE49-F238E27FC236}">
                <a16:creationId xmlns:a16="http://schemas.microsoft.com/office/drawing/2014/main" id="{BCB8C9E5-8BEB-6355-29F2-7E74725988EF}"/>
              </a:ext>
            </a:extLst>
          </p:cNvPr>
          <p:cNvSpPr txBox="1"/>
          <p:nvPr/>
        </p:nvSpPr>
        <p:spPr>
          <a:xfrm>
            <a:off x="6463896" y="2250385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225;p17">
            <a:extLst>
              <a:ext uri="{FF2B5EF4-FFF2-40B4-BE49-F238E27FC236}">
                <a16:creationId xmlns:a16="http://schemas.microsoft.com/office/drawing/2014/main" id="{5355B32B-06B4-891A-4A00-A22B7C64E996}"/>
              </a:ext>
            </a:extLst>
          </p:cNvPr>
          <p:cNvSpPr txBox="1"/>
          <p:nvPr/>
        </p:nvSpPr>
        <p:spPr>
          <a:xfrm>
            <a:off x="1957480" y="5993881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195;p17">
            <a:extLst>
              <a:ext uri="{FF2B5EF4-FFF2-40B4-BE49-F238E27FC236}">
                <a16:creationId xmlns:a16="http://schemas.microsoft.com/office/drawing/2014/main" id="{E317D79C-CD25-29A9-A31C-5694DAA7D53D}"/>
              </a:ext>
            </a:extLst>
          </p:cNvPr>
          <p:cNvCxnSpPr>
            <a:cxnSpLocks/>
          </p:cNvCxnSpPr>
          <p:nvPr/>
        </p:nvCxnSpPr>
        <p:spPr>
          <a:xfrm rot="10800000">
            <a:off x="2627972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92;p17">
            <a:extLst>
              <a:ext uri="{FF2B5EF4-FFF2-40B4-BE49-F238E27FC236}">
                <a16:creationId xmlns:a16="http://schemas.microsoft.com/office/drawing/2014/main" id="{CE03FB93-68AC-6A2F-8EE2-8D45C306FFA4}"/>
              </a:ext>
            </a:extLst>
          </p:cNvPr>
          <p:cNvCxnSpPr>
            <a:cxnSpLocks/>
          </p:cNvCxnSpPr>
          <p:nvPr/>
        </p:nvCxnSpPr>
        <p:spPr>
          <a:xfrm rot="10800000">
            <a:off x="1917887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193;p17">
            <a:extLst>
              <a:ext uri="{FF2B5EF4-FFF2-40B4-BE49-F238E27FC236}">
                <a16:creationId xmlns:a16="http://schemas.microsoft.com/office/drawing/2014/main" id="{611C0CBA-0F0C-D27E-04E1-E5C471510993}"/>
              </a:ext>
            </a:extLst>
          </p:cNvPr>
          <p:cNvCxnSpPr>
            <a:cxnSpLocks/>
          </p:cNvCxnSpPr>
          <p:nvPr/>
        </p:nvCxnSpPr>
        <p:spPr>
          <a:xfrm rot="10800000">
            <a:off x="3338055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194;p17">
            <a:extLst>
              <a:ext uri="{FF2B5EF4-FFF2-40B4-BE49-F238E27FC236}">
                <a16:creationId xmlns:a16="http://schemas.microsoft.com/office/drawing/2014/main" id="{7053E703-F878-829E-A160-431789E300FC}"/>
              </a:ext>
            </a:extLst>
          </p:cNvPr>
          <p:cNvCxnSpPr>
            <a:cxnSpLocks/>
          </p:cNvCxnSpPr>
          <p:nvPr/>
        </p:nvCxnSpPr>
        <p:spPr>
          <a:xfrm rot="10800000">
            <a:off x="4048139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95;p17">
            <a:extLst>
              <a:ext uri="{FF2B5EF4-FFF2-40B4-BE49-F238E27FC236}">
                <a16:creationId xmlns:a16="http://schemas.microsoft.com/office/drawing/2014/main" id="{745A978B-2362-09C5-7FF6-58BB689132AD}"/>
              </a:ext>
            </a:extLst>
          </p:cNvPr>
          <p:cNvCxnSpPr>
            <a:cxnSpLocks/>
          </p:cNvCxnSpPr>
          <p:nvPr/>
        </p:nvCxnSpPr>
        <p:spPr>
          <a:xfrm rot="10800000">
            <a:off x="4758225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195;p17">
            <a:extLst>
              <a:ext uri="{FF2B5EF4-FFF2-40B4-BE49-F238E27FC236}">
                <a16:creationId xmlns:a16="http://schemas.microsoft.com/office/drawing/2014/main" id="{88FF81FE-371B-EEF5-4641-45124200229C}"/>
              </a:ext>
            </a:extLst>
          </p:cNvPr>
          <p:cNvCxnSpPr>
            <a:cxnSpLocks/>
          </p:cNvCxnSpPr>
          <p:nvPr/>
        </p:nvCxnSpPr>
        <p:spPr>
          <a:xfrm rot="10800000">
            <a:off x="2627971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87;p17">
            <a:extLst>
              <a:ext uri="{FF2B5EF4-FFF2-40B4-BE49-F238E27FC236}">
                <a16:creationId xmlns:a16="http://schemas.microsoft.com/office/drawing/2014/main" id="{C128A857-9B78-4035-9392-2BEFDB29FB2D}"/>
              </a:ext>
            </a:extLst>
          </p:cNvPr>
          <p:cNvSpPr/>
          <p:nvPr/>
        </p:nvSpPr>
        <p:spPr>
          <a:xfrm>
            <a:off x="325283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87;p17">
            <a:extLst>
              <a:ext uri="{FF2B5EF4-FFF2-40B4-BE49-F238E27FC236}">
                <a16:creationId xmlns:a16="http://schemas.microsoft.com/office/drawing/2014/main" id="{9B6E438E-5302-D380-25F2-283F6CAE4197}"/>
              </a:ext>
            </a:extLst>
          </p:cNvPr>
          <p:cNvSpPr/>
          <p:nvPr/>
        </p:nvSpPr>
        <p:spPr>
          <a:xfrm>
            <a:off x="395148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3F3E38D-88B5-0FA9-D2EE-4E04105AC1A8}"/>
              </a:ext>
            </a:extLst>
          </p:cNvPr>
          <p:cNvSpPr txBox="1"/>
          <p:nvPr/>
        </p:nvSpPr>
        <p:spPr>
          <a:xfrm>
            <a:off x="1608955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006DDC3-0C87-58A0-C9D7-E521F16389EE}"/>
              </a:ext>
            </a:extLst>
          </p:cNvPr>
          <p:cNvSpPr txBox="1"/>
          <p:nvPr/>
        </p:nvSpPr>
        <p:spPr>
          <a:xfrm>
            <a:off x="2319039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E8F235F-89C6-1092-1E11-70853D07051E}"/>
              </a:ext>
            </a:extLst>
          </p:cNvPr>
          <p:cNvSpPr txBox="1"/>
          <p:nvPr/>
        </p:nvSpPr>
        <p:spPr>
          <a:xfrm>
            <a:off x="302839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E078C9E-B737-8178-1B91-A961CEFEA381}"/>
              </a:ext>
            </a:extLst>
          </p:cNvPr>
          <p:cNvSpPr txBox="1"/>
          <p:nvPr/>
        </p:nvSpPr>
        <p:spPr>
          <a:xfrm>
            <a:off x="3666370" y="5365831"/>
            <a:ext cx="73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70DC2E1-EAF5-A901-48A6-7325B341D816}"/>
              </a:ext>
            </a:extLst>
          </p:cNvPr>
          <p:cNvSpPr txBox="1"/>
          <p:nvPr/>
        </p:nvSpPr>
        <p:spPr>
          <a:xfrm>
            <a:off x="4320109" y="5365831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65" name="Google Shape;187;p17">
            <a:extLst>
              <a:ext uri="{FF2B5EF4-FFF2-40B4-BE49-F238E27FC236}">
                <a16:creationId xmlns:a16="http://schemas.microsoft.com/office/drawing/2014/main" id="{27CD6271-6510-C39E-72D9-BBF6AA998885}"/>
              </a:ext>
            </a:extLst>
          </p:cNvPr>
          <p:cNvSpPr/>
          <p:nvPr/>
        </p:nvSpPr>
        <p:spPr>
          <a:xfrm>
            <a:off x="768188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88;p17">
            <a:extLst>
              <a:ext uri="{FF2B5EF4-FFF2-40B4-BE49-F238E27FC236}">
                <a16:creationId xmlns:a16="http://schemas.microsoft.com/office/drawing/2014/main" id="{96C81E0E-A8A9-0779-D2DD-579F7A8E9D1B}"/>
              </a:ext>
            </a:extLst>
          </p:cNvPr>
          <p:cNvSpPr/>
          <p:nvPr/>
        </p:nvSpPr>
        <p:spPr>
          <a:xfrm>
            <a:off x="697180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89;p17">
            <a:extLst>
              <a:ext uri="{FF2B5EF4-FFF2-40B4-BE49-F238E27FC236}">
                <a16:creationId xmlns:a16="http://schemas.microsoft.com/office/drawing/2014/main" id="{F837DC62-64E1-41F7-71D8-C550F21EE4BC}"/>
              </a:ext>
            </a:extLst>
          </p:cNvPr>
          <p:cNvSpPr/>
          <p:nvPr/>
        </p:nvSpPr>
        <p:spPr>
          <a:xfrm>
            <a:off x="9811585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192;p17">
            <a:extLst>
              <a:ext uri="{FF2B5EF4-FFF2-40B4-BE49-F238E27FC236}">
                <a16:creationId xmlns:a16="http://schemas.microsoft.com/office/drawing/2014/main" id="{D6913ADF-889C-886C-F547-8CD860B4AD65}"/>
              </a:ext>
            </a:extLst>
          </p:cNvPr>
          <p:cNvCxnSpPr>
            <a:cxnSpLocks/>
          </p:cNvCxnSpPr>
          <p:nvPr/>
        </p:nvCxnSpPr>
        <p:spPr>
          <a:xfrm rot="10800000">
            <a:off x="7058947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193;p17">
            <a:extLst>
              <a:ext uri="{FF2B5EF4-FFF2-40B4-BE49-F238E27FC236}">
                <a16:creationId xmlns:a16="http://schemas.microsoft.com/office/drawing/2014/main" id="{62C98133-C374-F8A6-775E-0F9946B0A289}"/>
              </a:ext>
            </a:extLst>
          </p:cNvPr>
          <p:cNvCxnSpPr>
            <a:cxnSpLocks/>
          </p:cNvCxnSpPr>
          <p:nvPr/>
        </p:nvCxnSpPr>
        <p:spPr>
          <a:xfrm rot="10800000">
            <a:off x="8479117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194;p17">
            <a:extLst>
              <a:ext uri="{FF2B5EF4-FFF2-40B4-BE49-F238E27FC236}">
                <a16:creationId xmlns:a16="http://schemas.microsoft.com/office/drawing/2014/main" id="{1DA0595E-2065-E0D2-E722-67F91B45CAF9}"/>
              </a:ext>
            </a:extLst>
          </p:cNvPr>
          <p:cNvCxnSpPr>
            <a:cxnSpLocks/>
          </p:cNvCxnSpPr>
          <p:nvPr/>
        </p:nvCxnSpPr>
        <p:spPr>
          <a:xfrm rot="10800000">
            <a:off x="918920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195;p17">
            <a:extLst>
              <a:ext uri="{FF2B5EF4-FFF2-40B4-BE49-F238E27FC236}">
                <a16:creationId xmlns:a16="http://schemas.microsoft.com/office/drawing/2014/main" id="{DA86C85E-DB9B-6C0F-E1F0-3EB231AD2604}"/>
              </a:ext>
            </a:extLst>
          </p:cNvPr>
          <p:cNvCxnSpPr>
            <a:cxnSpLocks/>
          </p:cNvCxnSpPr>
          <p:nvPr/>
        </p:nvCxnSpPr>
        <p:spPr>
          <a:xfrm rot="10800000">
            <a:off x="9899285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204;p17">
            <a:extLst>
              <a:ext uri="{FF2B5EF4-FFF2-40B4-BE49-F238E27FC236}">
                <a16:creationId xmlns:a16="http://schemas.microsoft.com/office/drawing/2014/main" id="{959B4211-FE12-0911-34A4-060B9B611318}"/>
              </a:ext>
            </a:extLst>
          </p:cNvPr>
          <p:cNvSpPr/>
          <p:nvPr/>
        </p:nvSpPr>
        <p:spPr>
          <a:xfrm>
            <a:off x="6739717" y="4379213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73" name="Google Shape;195;p17">
            <a:extLst>
              <a:ext uri="{FF2B5EF4-FFF2-40B4-BE49-F238E27FC236}">
                <a16:creationId xmlns:a16="http://schemas.microsoft.com/office/drawing/2014/main" id="{B092B94B-450D-B997-F1D9-C1961D350924}"/>
              </a:ext>
            </a:extLst>
          </p:cNvPr>
          <p:cNvCxnSpPr>
            <a:cxnSpLocks/>
          </p:cNvCxnSpPr>
          <p:nvPr/>
        </p:nvCxnSpPr>
        <p:spPr>
          <a:xfrm rot="10800000">
            <a:off x="776903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2;p17">
            <a:extLst>
              <a:ext uri="{FF2B5EF4-FFF2-40B4-BE49-F238E27FC236}">
                <a16:creationId xmlns:a16="http://schemas.microsoft.com/office/drawing/2014/main" id="{4993874C-EC48-0B91-20A0-F3EE31DD3F1A}"/>
              </a:ext>
            </a:extLst>
          </p:cNvPr>
          <p:cNvCxnSpPr>
            <a:cxnSpLocks/>
          </p:cNvCxnSpPr>
          <p:nvPr/>
        </p:nvCxnSpPr>
        <p:spPr>
          <a:xfrm rot="10800000">
            <a:off x="7058947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193;p17">
            <a:extLst>
              <a:ext uri="{FF2B5EF4-FFF2-40B4-BE49-F238E27FC236}">
                <a16:creationId xmlns:a16="http://schemas.microsoft.com/office/drawing/2014/main" id="{8A7853EE-5CF5-F4EB-03A7-EF770E2715DA}"/>
              </a:ext>
            </a:extLst>
          </p:cNvPr>
          <p:cNvCxnSpPr>
            <a:cxnSpLocks/>
          </p:cNvCxnSpPr>
          <p:nvPr/>
        </p:nvCxnSpPr>
        <p:spPr>
          <a:xfrm rot="10800000">
            <a:off x="8479115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194;p17">
            <a:extLst>
              <a:ext uri="{FF2B5EF4-FFF2-40B4-BE49-F238E27FC236}">
                <a16:creationId xmlns:a16="http://schemas.microsoft.com/office/drawing/2014/main" id="{AA201928-1130-10DE-FFF9-51A2D6A01D78}"/>
              </a:ext>
            </a:extLst>
          </p:cNvPr>
          <p:cNvCxnSpPr>
            <a:cxnSpLocks/>
          </p:cNvCxnSpPr>
          <p:nvPr/>
        </p:nvCxnSpPr>
        <p:spPr>
          <a:xfrm rot="10800000">
            <a:off x="9189199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195;p17">
            <a:extLst>
              <a:ext uri="{FF2B5EF4-FFF2-40B4-BE49-F238E27FC236}">
                <a16:creationId xmlns:a16="http://schemas.microsoft.com/office/drawing/2014/main" id="{EF1F5E2C-8FE7-1BC3-7501-534CFC0A9906}"/>
              </a:ext>
            </a:extLst>
          </p:cNvPr>
          <p:cNvCxnSpPr>
            <a:cxnSpLocks/>
          </p:cNvCxnSpPr>
          <p:nvPr/>
        </p:nvCxnSpPr>
        <p:spPr>
          <a:xfrm rot="10800000">
            <a:off x="9899285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195;p17">
            <a:extLst>
              <a:ext uri="{FF2B5EF4-FFF2-40B4-BE49-F238E27FC236}">
                <a16:creationId xmlns:a16="http://schemas.microsoft.com/office/drawing/2014/main" id="{60B1FF91-77CF-6011-8367-BE34FF7AFEDD}"/>
              </a:ext>
            </a:extLst>
          </p:cNvPr>
          <p:cNvCxnSpPr>
            <a:cxnSpLocks/>
          </p:cNvCxnSpPr>
          <p:nvPr/>
        </p:nvCxnSpPr>
        <p:spPr>
          <a:xfrm rot="10800000">
            <a:off x="7769031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187;p17">
            <a:extLst>
              <a:ext uri="{FF2B5EF4-FFF2-40B4-BE49-F238E27FC236}">
                <a16:creationId xmlns:a16="http://schemas.microsoft.com/office/drawing/2014/main" id="{B25CAB77-AFE7-3A1F-D8E8-AF3DFFDBDBB6}"/>
              </a:ext>
            </a:extLst>
          </p:cNvPr>
          <p:cNvSpPr/>
          <p:nvPr/>
        </p:nvSpPr>
        <p:spPr>
          <a:xfrm>
            <a:off x="839389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7;p17">
            <a:extLst>
              <a:ext uri="{FF2B5EF4-FFF2-40B4-BE49-F238E27FC236}">
                <a16:creationId xmlns:a16="http://schemas.microsoft.com/office/drawing/2014/main" id="{08242C89-27A8-D4CE-BF89-ED5AA6974FC1}"/>
              </a:ext>
            </a:extLst>
          </p:cNvPr>
          <p:cNvSpPr/>
          <p:nvPr/>
        </p:nvSpPr>
        <p:spPr>
          <a:xfrm>
            <a:off x="909254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58B6677A-0882-B3AA-A0D4-C5BB2D228FD6}"/>
              </a:ext>
            </a:extLst>
          </p:cNvPr>
          <p:cNvSpPr txBox="1"/>
          <p:nvPr/>
        </p:nvSpPr>
        <p:spPr>
          <a:xfrm>
            <a:off x="6739459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B580D75-727D-19DB-E295-FCA00ABCE02C}"/>
              </a:ext>
            </a:extLst>
          </p:cNvPr>
          <p:cNvSpPr txBox="1"/>
          <p:nvPr/>
        </p:nvSpPr>
        <p:spPr>
          <a:xfrm>
            <a:off x="7387264" y="536583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7F276F9-6A5A-D975-B9D1-3C66FF76F766}"/>
              </a:ext>
            </a:extLst>
          </p:cNvPr>
          <p:cNvSpPr txBox="1"/>
          <p:nvPr/>
        </p:nvSpPr>
        <p:spPr>
          <a:xfrm>
            <a:off x="8124074" y="536583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72993A5A-D119-E048-6695-32CB0E13DF41}"/>
              </a:ext>
            </a:extLst>
          </p:cNvPr>
          <p:cNvSpPr txBox="1"/>
          <p:nvPr/>
        </p:nvSpPr>
        <p:spPr>
          <a:xfrm>
            <a:off x="888026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E63FEB6-060C-BAE7-D8A5-3AF1AF9B3933}"/>
              </a:ext>
            </a:extLst>
          </p:cNvPr>
          <p:cNvSpPr txBox="1"/>
          <p:nvPr/>
        </p:nvSpPr>
        <p:spPr>
          <a:xfrm>
            <a:off x="9540022" y="5365831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87" name="Google Shape;218;p17">
            <a:extLst>
              <a:ext uri="{FF2B5EF4-FFF2-40B4-BE49-F238E27FC236}">
                <a16:creationId xmlns:a16="http://schemas.microsoft.com/office/drawing/2014/main" id="{7FFB0EA5-843C-76C7-8A9F-425B1173BB24}"/>
              </a:ext>
            </a:extLst>
          </p:cNvPr>
          <p:cNvCxnSpPr>
            <a:cxnSpLocks/>
          </p:cNvCxnSpPr>
          <p:nvPr/>
        </p:nvCxnSpPr>
        <p:spPr>
          <a:xfrm flipV="1">
            <a:off x="4046205" y="283538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189;p17">
            <a:extLst>
              <a:ext uri="{FF2B5EF4-FFF2-40B4-BE49-F238E27FC236}">
                <a16:creationId xmlns:a16="http://schemas.microsoft.com/office/drawing/2014/main" id="{B8758B64-7901-559A-34A5-29771F55323E}"/>
              </a:ext>
            </a:extLst>
          </p:cNvPr>
          <p:cNvSpPr/>
          <p:nvPr/>
        </p:nvSpPr>
        <p:spPr>
          <a:xfrm>
            <a:off x="10530630" y="347681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195;p17">
            <a:extLst>
              <a:ext uri="{FF2B5EF4-FFF2-40B4-BE49-F238E27FC236}">
                <a16:creationId xmlns:a16="http://schemas.microsoft.com/office/drawing/2014/main" id="{A13D4726-CBE0-9213-C36B-E476957AA87C}"/>
              </a:ext>
            </a:extLst>
          </p:cNvPr>
          <p:cNvCxnSpPr>
            <a:cxnSpLocks/>
          </p:cNvCxnSpPr>
          <p:nvPr/>
        </p:nvCxnSpPr>
        <p:spPr>
          <a:xfrm rot="10800000">
            <a:off x="10618330" y="410519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194;p17">
            <a:extLst>
              <a:ext uri="{FF2B5EF4-FFF2-40B4-BE49-F238E27FC236}">
                <a16:creationId xmlns:a16="http://schemas.microsoft.com/office/drawing/2014/main" id="{F89734BE-86FE-D3B6-FAE9-68B84F3D4BD1}"/>
              </a:ext>
            </a:extLst>
          </p:cNvPr>
          <p:cNvCxnSpPr>
            <a:cxnSpLocks/>
          </p:cNvCxnSpPr>
          <p:nvPr/>
        </p:nvCxnSpPr>
        <p:spPr>
          <a:xfrm rot="10800000">
            <a:off x="1058904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2A18509-462C-5063-0BB6-A39C4B316C26}"/>
              </a:ext>
            </a:extLst>
          </p:cNvPr>
          <p:cNvSpPr txBox="1"/>
          <p:nvPr/>
        </p:nvSpPr>
        <p:spPr>
          <a:xfrm>
            <a:off x="1028010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93" name="Google Shape;204;p17">
            <a:extLst>
              <a:ext uri="{FF2B5EF4-FFF2-40B4-BE49-F238E27FC236}">
                <a16:creationId xmlns:a16="http://schemas.microsoft.com/office/drawing/2014/main" id="{ABE3758F-6869-58C0-BB49-E79250669515}"/>
              </a:ext>
            </a:extLst>
          </p:cNvPr>
          <p:cNvSpPr/>
          <p:nvPr/>
        </p:nvSpPr>
        <p:spPr>
          <a:xfrm>
            <a:off x="1541149" y="4383455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94" name="Google Shape;189;p17">
            <a:extLst>
              <a:ext uri="{FF2B5EF4-FFF2-40B4-BE49-F238E27FC236}">
                <a16:creationId xmlns:a16="http://schemas.microsoft.com/office/drawing/2014/main" id="{4EC17F0C-5A76-A395-648D-57813257A48F}"/>
              </a:ext>
            </a:extLst>
          </p:cNvPr>
          <p:cNvSpPr/>
          <p:nvPr/>
        </p:nvSpPr>
        <p:spPr>
          <a:xfrm>
            <a:off x="5370148" y="347681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E12160CF-70C1-3102-901D-47A11FCBE4CA}"/>
              </a:ext>
            </a:extLst>
          </p:cNvPr>
          <p:cNvCxnSpPr>
            <a:cxnSpLocks/>
          </p:cNvCxnSpPr>
          <p:nvPr/>
        </p:nvCxnSpPr>
        <p:spPr>
          <a:xfrm rot="10800000">
            <a:off x="5457848" y="410519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4;p17">
            <a:extLst>
              <a:ext uri="{FF2B5EF4-FFF2-40B4-BE49-F238E27FC236}">
                <a16:creationId xmlns:a16="http://schemas.microsoft.com/office/drawing/2014/main" id="{85BDAA80-4CFE-32D7-60BC-5AF7164126A8}"/>
              </a:ext>
            </a:extLst>
          </p:cNvPr>
          <p:cNvCxnSpPr>
            <a:cxnSpLocks/>
          </p:cNvCxnSpPr>
          <p:nvPr/>
        </p:nvCxnSpPr>
        <p:spPr>
          <a:xfrm rot="10800000">
            <a:off x="5436011" y="5203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0775A19-A22F-4039-C4F8-C93B4387CC52}"/>
              </a:ext>
            </a:extLst>
          </p:cNvPr>
          <p:cNvSpPr txBox="1"/>
          <p:nvPr/>
        </p:nvSpPr>
        <p:spPr>
          <a:xfrm>
            <a:off x="5127077" y="536893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2F9D3B-2284-6140-3694-E00F2F865A0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7471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2DFE2-1082-AA95-EC4D-5EB4A97D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Overview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29C086-752C-33F8-9091-9E8B4821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85</a:t>
            </a:fld>
            <a:endParaRPr lang="en-US"/>
          </a:p>
        </p:txBody>
      </p:sp>
      <p:pic>
        <p:nvPicPr>
          <p:cNvPr id="9" name="圖片 8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21C9C716-9AD5-BD7E-FFF6-4D5F72E2F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86610"/>
            <a:ext cx="10058400" cy="28840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7FC432-EE8D-6A46-4F76-37D0DDE5C227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63243C-8EEB-F494-D2A4-6B4E4A492A0D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42390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/>
              <p:nvPr/>
            </p:nvSpPr>
            <p:spPr>
              <a:xfrm>
                <a:off x="1245870" y="1737360"/>
                <a:ext cx="10104120" cy="1696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0: Prepare Reference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, Candidate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, and a pre-trained BERT model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1: Infer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 with BERT respectively, get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/>
                  <a:t>for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 and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 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70" y="1737360"/>
                <a:ext cx="10104120" cy="1696105"/>
              </a:xfrm>
              <a:prstGeom prst="rect">
                <a:avLst/>
              </a:prstGeom>
              <a:blipFill>
                <a:blip r:embed="rId2"/>
                <a:stretch>
                  <a:fillRect l="-878"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265E76B7-794F-E6FE-36E4-18B1C6846229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1A87E56-3156-2C76-A424-C91349837B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63531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/>
              <p:nvPr/>
            </p:nvSpPr>
            <p:spPr>
              <a:xfrm>
                <a:off x="1245870" y="1497330"/>
                <a:ext cx="10104120" cy="2251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Step 0: Prepare Reference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, Candidate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, and a pre-trained BERT model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Step 1: Infer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with BERT respectively, get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and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" altLang="zh-TW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2: Measure pairwise cosine similarity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70" y="1497330"/>
                <a:ext cx="10104120" cy="2251065"/>
              </a:xfrm>
              <a:prstGeom prst="rect">
                <a:avLst/>
              </a:prstGeom>
              <a:blipFill>
                <a:blip r:embed="rId2"/>
                <a:stretch>
                  <a:fillRect l="-878" b="-5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266B6D7-F616-FB45-3D2E-64B8DD26C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085"/>
          <a:stretch/>
        </p:blipFill>
        <p:spPr>
          <a:xfrm>
            <a:off x="5772150" y="3814468"/>
            <a:ext cx="5215233" cy="24151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519D55-ED26-202C-4172-70AF22CC8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40" y="3997921"/>
            <a:ext cx="2975610" cy="8087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DB5B2A-07F4-5047-023D-C11B2242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140" y="5121744"/>
            <a:ext cx="3068012" cy="8087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E772D9-D105-AE46-3087-B7DAA56E7551}"/>
              </a:ext>
            </a:extLst>
          </p:cNvPr>
          <p:cNvSpPr txBox="1"/>
          <p:nvPr/>
        </p:nvSpPr>
        <p:spPr>
          <a:xfrm>
            <a:off x="1072187" y="4112797"/>
            <a:ext cx="99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Recall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30B06E-0B24-6394-7072-34E03196900B}"/>
              </a:ext>
            </a:extLst>
          </p:cNvPr>
          <p:cNvSpPr txBox="1"/>
          <p:nvPr/>
        </p:nvSpPr>
        <p:spPr>
          <a:xfrm>
            <a:off x="796290" y="5221277"/>
            <a:ext cx="136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Precision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D774CB-A6D7-251A-6E98-468FAB0AB338}"/>
              </a:ext>
            </a:extLst>
          </p:cNvPr>
          <p:cNvSpPr/>
          <p:nvPr/>
        </p:nvSpPr>
        <p:spPr>
          <a:xfrm>
            <a:off x="4149090" y="4434840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7B22D-A84D-85EC-4C1D-FE4F6FD35B74}"/>
              </a:ext>
            </a:extLst>
          </p:cNvPr>
          <p:cNvSpPr/>
          <p:nvPr/>
        </p:nvSpPr>
        <p:spPr>
          <a:xfrm>
            <a:off x="4160520" y="5566440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905FF5-D82C-B9B6-9D3F-C068251F7565}"/>
              </a:ext>
            </a:extLst>
          </p:cNvPr>
          <p:cNvSpPr txBox="1"/>
          <p:nvPr/>
        </p:nvSpPr>
        <p:spPr>
          <a:xfrm>
            <a:off x="3771900" y="4674870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reference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DF4937-92C3-AB0D-01FB-89FDF648E5E5}"/>
              </a:ext>
            </a:extLst>
          </p:cNvPr>
          <p:cNvSpPr txBox="1"/>
          <p:nvPr/>
        </p:nvSpPr>
        <p:spPr>
          <a:xfrm>
            <a:off x="3771900" y="5891366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candidate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BDE062-4585-72A0-7FD1-0E361ACB73F3}"/>
              </a:ext>
            </a:extLst>
          </p:cNvPr>
          <p:cNvSpPr txBox="1"/>
          <p:nvPr/>
        </p:nvSpPr>
        <p:spPr>
          <a:xfrm>
            <a:off x="6625114" y="641963"/>
            <a:ext cx="4587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E056CE-A371-992F-749B-902F847FB59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47597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Importance Weighting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5E76B7-794F-E6FE-36E4-18B1C6846229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/>
              <p:nvPr/>
            </p:nvSpPr>
            <p:spPr>
              <a:xfrm>
                <a:off x="1086801" y="1943100"/>
                <a:ext cx="5353051" cy="11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000" dirty="0"/>
                  <a:t>Given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" altLang="zh-TW" sz="2000" dirty="0"/>
                  <a:t> reference sentences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kumimoji="1" lang="en" altLang="zh-TW" sz="2000" dirty="0"/>
                  <a:t>,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" altLang="zh-TW" sz="2000" i="0" dirty="0" smtClean="0">
                        <a:latin typeface="Cambria Math" panose="02040503050406030204" pitchFamily="18" charset="0"/>
                      </a:rPr>
                      <m:t>idf</m:t>
                    </m:r>
                  </m:oMath>
                </a14:m>
                <a:r>
                  <a:rPr kumimoji="1" lang="en" altLang="zh-TW" sz="2000" dirty="0"/>
                  <a:t> (inverse document frequency) score of a word-piece token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" altLang="zh-TW" sz="2000" dirty="0"/>
                  <a:t> is: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01" y="1943100"/>
                <a:ext cx="5353051" cy="1156535"/>
              </a:xfrm>
              <a:prstGeom prst="rect">
                <a:avLst/>
              </a:prstGeom>
              <a:blipFill>
                <a:blip r:embed="rId2"/>
                <a:stretch>
                  <a:fillRect l="-1185" b="-98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7DA6641-0F2B-F78A-9076-10BF3FC047A0}"/>
                  </a:ext>
                </a:extLst>
              </p:cNvPr>
              <p:cNvSpPr txBox="1"/>
              <p:nvPr/>
            </p:nvSpPr>
            <p:spPr>
              <a:xfrm>
                <a:off x="1097280" y="3325619"/>
                <a:ext cx="3647348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df</m:t>
                      </m:r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7DA6641-0F2B-F78A-9076-10BF3FC04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325619"/>
                <a:ext cx="3647348" cy="865493"/>
              </a:xfrm>
              <a:prstGeom prst="rect">
                <a:avLst/>
              </a:prstGeom>
              <a:blipFill>
                <a:blip r:embed="rId3"/>
                <a:stretch>
                  <a:fillRect l="-347" t="-114493" b="-173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E850BD5D-98BC-B0E9-248D-DA8C36913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01" y="4644054"/>
            <a:ext cx="4712970" cy="846552"/>
          </a:xfrm>
          <a:prstGeom prst="rect">
            <a:avLst/>
          </a:prstGeom>
        </p:spPr>
      </p:pic>
      <p:pic>
        <p:nvPicPr>
          <p:cNvPr id="10" name="圖片 9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713C819-81D4-2F4B-634C-132042C04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r="-1"/>
          <a:stretch/>
        </p:blipFill>
        <p:spPr>
          <a:xfrm>
            <a:off x="6392231" y="2399060"/>
            <a:ext cx="5204459" cy="26682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DE6F9B-6FC0-5C06-338E-AB51D33F9ED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93892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7149A-E114-7E3C-5717-52E93E3D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</a:t>
            </a:r>
            <a:r>
              <a:rPr kumimoji="1" lang="en-US" altLang="zh-TW" dirty="0" err="1"/>
              <a:t>BERTScore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AFB0B9-C0F8-280E-93FD-EB3D4C1A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FC05564-4B20-0D04-1C74-07B21256A0C6}"/>
              </a:ext>
            </a:extLst>
          </p:cNvPr>
          <p:cNvSpPr txBox="1"/>
          <p:nvPr/>
        </p:nvSpPr>
        <p:spPr>
          <a:xfrm>
            <a:off x="1223010" y="17602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leverages the contextual representation abilities of BERT to measure the semantic similarities between a reference and a candidate.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the paper,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correlates better with human judgments and provides stronger model selection performance than existing metrics.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does not involve training process.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ECA87C-0D3E-2631-AB18-68C7B169D804}"/>
              </a:ext>
            </a:extLst>
          </p:cNvPr>
          <p:cNvSpPr txBox="1"/>
          <p:nvPr/>
        </p:nvSpPr>
        <p:spPr>
          <a:xfrm>
            <a:off x="1508760" y="4788689"/>
            <a:ext cx="760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Can we train BERT for a better evaluation metric?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A582E-851E-EF3F-2E16-B3D932BA9E1B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E326B3-A7AA-D87B-3E46-0F519F73380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372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ACBC92-F134-0540-8676-38FF75336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Teacher Forcing – Training Time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16F2A66-6AEB-E94B-9FB0-2A496826C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95703" y="1599427"/>
                <a:ext cx="3931721" cy="94349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𝑚𝑙</m:t>
                          </m:r>
                        </m:sub>
                      </m:sSub>
                      <m:r>
                        <a:rPr kumimoji="1" lang="en-US" altLang="zh-TW" sz="1800" i="1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p>
                            <m:sSupPr>
                              <m:ctrlP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  <m:e>
                          <m:func>
                            <m:funcPr>
                              <m:ctrlP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1" lang="en-US" altLang="zh-TW" sz="1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kumimoji="1" lang="en-US" altLang="zh-TW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216F2A66-6AEB-E94B-9FB0-2A496826C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5703" y="1599427"/>
                <a:ext cx="3931721" cy="943492"/>
              </a:xfrm>
              <a:blipFill>
                <a:blip r:embed="rId3"/>
                <a:stretch>
                  <a:fillRect l="-1929" t="-88158" b="-126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5BCECF-4DEC-5D4F-B1A8-5D6FE667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9</a:t>
            </a:fld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60F5CDC7-8A10-ED4C-A484-FDC970412F20}"/>
              </a:ext>
            </a:extLst>
          </p:cNvPr>
          <p:cNvSpPr/>
          <p:nvPr/>
        </p:nvSpPr>
        <p:spPr>
          <a:xfrm>
            <a:off x="1313682" y="4182863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A8B4F7E-86F3-B548-BE92-DFC901BF9DD1}"/>
              </a:ext>
            </a:extLst>
          </p:cNvPr>
          <p:cNvSpPr txBox="1"/>
          <p:nvPr/>
        </p:nvSpPr>
        <p:spPr>
          <a:xfrm>
            <a:off x="1365211" y="5994130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圓角矩形 7">
                <a:extLst>
                  <a:ext uri="{FF2B5EF4-FFF2-40B4-BE49-F238E27FC236}">
                    <a16:creationId xmlns:a16="http://schemas.microsoft.com/office/drawing/2014/main" id="{D255F287-0699-CF47-B04E-04F6E2320B5A}"/>
                  </a:ext>
                </a:extLst>
              </p:cNvPr>
              <p:cNvSpPr/>
              <p:nvPr/>
            </p:nvSpPr>
            <p:spPr>
              <a:xfrm>
                <a:off x="2129172" y="5523784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圓角矩形 7">
                <a:extLst>
                  <a:ext uri="{FF2B5EF4-FFF2-40B4-BE49-F238E27FC236}">
                    <a16:creationId xmlns:a16="http://schemas.microsoft.com/office/drawing/2014/main" id="{D255F287-0699-CF47-B04E-04F6E2320B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72" y="5523784"/>
                <a:ext cx="555205" cy="46510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E8BBA64-B904-434F-AD18-4CF6EB41E3C8}"/>
              </a:ext>
            </a:extLst>
          </p:cNvPr>
          <p:cNvCxnSpPr>
            <a:cxnSpLocks/>
          </p:cNvCxnSpPr>
          <p:nvPr/>
        </p:nvCxnSpPr>
        <p:spPr>
          <a:xfrm flipV="1">
            <a:off x="1677723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3CB9954B-DF93-9C42-99E2-E4BDD8806A07}"/>
              </a:ext>
            </a:extLst>
          </p:cNvPr>
          <p:cNvCxnSpPr>
            <a:cxnSpLocks/>
          </p:cNvCxnSpPr>
          <p:nvPr/>
        </p:nvCxnSpPr>
        <p:spPr>
          <a:xfrm flipV="1">
            <a:off x="2400138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1BF625C-7E67-F344-8028-443D04FA342D}"/>
              </a:ext>
            </a:extLst>
          </p:cNvPr>
          <p:cNvCxnSpPr>
            <a:cxnSpLocks/>
          </p:cNvCxnSpPr>
          <p:nvPr/>
        </p:nvCxnSpPr>
        <p:spPr>
          <a:xfrm flipV="1">
            <a:off x="5327413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677AB22-B124-E04E-8037-43329EA78AE7}"/>
              </a:ext>
            </a:extLst>
          </p:cNvPr>
          <p:cNvCxnSpPr>
            <a:cxnSpLocks/>
          </p:cNvCxnSpPr>
          <p:nvPr/>
        </p:nvCxnSpPr>
        <p:spPr>
          <a:xfrm flipV="1">
            <a:off x="4604998" y="3869528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9D0C40D-D879-AE44-B34D-85BB7FF857B0}"/>
              </a:ext>
            </a:extLst>
          </p:cNvPr>
          <p:cNvSpPr txBox="1"/>
          <p:nvPr/>
        </p:nvSpPr>
        <p:spPr>
          <a:xfrm>
            <a:off x="3181828" y="3351610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CB1826D8-8C83-3E4A-83B8-A43DBD74178A}"/>
              </a:ext>
            </a:extLst>
          </p:cNvPr>
          <p:cNvSpPr/>
          <p:nvPr/>
        </p:nvSpPr>
        <p:spPr>
          <a:xfrm>
            <a:off x="1400119" y="5527279"/>
            <a:ext cx="555205" cy="465107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46A128E1-B81C-A949-8974-350D2D4DFD96}"/>
              </a:ext>
            </a:extLst>
          </p:cNvPr>
          <p:cNvCxnSpPr>
            <a:cxnSpLocks/>
          </p:cNvCxnSpPr>
          <p:nvPr/>
        </p:nvCxnSpPr>
        <p:spPr>
          <a:xfrm flipV="1">
            <a:off x="1677723" y="522571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1726EC4C-85C5-724E-A2CE-B56A0259C379}"/>
              </a:ext>
            </a:extLst>
          </p:cNvPr>
          <p:cNvCxnSpPr>
            <a:cxnSpLocks/>
          </p:cNvCxnSpPr>
          <p:nvPr/>
        </p:nvCxnSpPr>
        <p:spPr>
          <a:xfrm flipV="1">
            <a:off x="2400137" y="522571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3442DB7B-151A-7E42-ACFB-03682A1240C9}"/>
              </a:ext>
            </a:extLst>
          </p:cNvPr>
          <p:cNvCxnSpPr>
            <a:cxnSpLocks/>
          </p:cNvCxnSpPr>
          <p:nvPr/>
        </p:nvCxnSpPr>
        <p:spPr>
          <a:xfrm flipV="1">
            <a:off x="4604997" y="52222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986DAF03-A479-3C4C-A277-75B510491070}"/>
              </a:ext>
            </a:extLst>
          </p:cNvPr>
          <p:cNvCxnSpPr>
            <a:cxnSpLocks/>
          </p:cNvCxnSpPr>
          <p:nvPr/>
        </p:nvCxnSpPr>
        <p:spPr>
          <a:xfrm flipV="1">
            <a:off x="5327411" y="522221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A871436-8E8C-FE45-B268-4390C72224B9}"/>
              </a:ext>
            </a:extLst>
          </p:cNvPr>
          <p:cNvSpPr txBox="1"/>
          <p:nvPr/>
        </p:nvSpPr>
        <p:spPr>
          <a:xfrm>
            <a:off x="3179078" y="5418495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5A598325-959A-2542-BDC8-61B33AF51535}"/>
                  </a:ext>
                </a:extLst>
              </p:cNvPr>
              <p:cNvSpPr/>
              <p:nvPr/>
            </p:nvSpPr>
            <p:spPr>
              <a:xfrm>
                <a:off x="4325502" y="5520145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  <m:sup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圓角矩形 54">
                <a:extLst>
                  <a:ext uri="{FF2B5EF4-FFF2-40B4-BE49-F238E27FC236}">
                    <a16:creationId xmlns:a16="http://schemas.microsoft.com/office/drawing/2014/main" id="{5A598325-959A-2542-BDC8-61B33AF51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5502" y="5520145"/>
                <a:ext cx="555205" cy="465107"/>
              </a:xfrm>
              <a:prstGeom prst="roundRect">
                <a:avLst/>
              </a:prstGeom>
              <a:blipFill>
                <a:blip r:embed="rId5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77528BE3-CD70-3543-9AFF-502DBBA196CD}"/>
                  </a:ext>
                </a:extLst>
              </p:cNvPr>
              <p:cNvSpPr/>
              <p:nvPr/>
            </p:nvSpPr>
            <p:spPr>
              <a:xfrm>
                <a:off x="5052499" y="5527279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圓角矩形 56">
                <a:extLst>
                  <a:ext uri="{FF2B5EF4-FFF2-40B4-BE49-F238E27FC236}">
                    <a16:creationId xmlns:a16="http://schemas.microsoft.com/office/drawing/2014/main" id="{77528BE3-CD70-3543-9AFF-502DBBA196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499" y="5527279"/>
                <a:ext cx="555205" cy="465107"/>
              </a:xfrm>
              <a:prstGeom prst="roundRect">
                <a:avLst/>
              </a:prstGeom>
              <a:blipFill>
                <a:blip r:embed="rId6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圓角矩形 58">
                <a:extLst>
                  <a:ext uri="{FF2B5EF4-FFF2-40B4-BE49-F238E27FC236}">
                    <a16:creationId xmlns:a16="http://schemas.microsoft.com/office/drawing/2014/main" id="{79B44CDE-B328-E044-964D-033066EBB833}"/>
                  </a:ext>
                </a:extLst>
              </p:cNvPr>
              <p:cNvSpPr/>
              <p:nvPr/>
            </p:nvSpPr>
            <p:spPr>
              <a:xfrm>
                <a:off x="4330087" y="3357600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圓角矩形 58">
                <a:extLst>
                  <a:ext uri="{FF2B5EF4-FFF2-40B4-BE49-F238E27FC236}">
                    <a16:creationId xmlns:a16="http://schemas.microsoft.com/office/drawing/2014/main" id="{79B44CDE-B328-E044-964D-033066EBB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087" y="3357600"/>
                <a:ext cx="555203" cy="465105"/>
              </a:xfrm>
              <a:prstGeom prst="roundRect">
                <a:avLst/>
              </a:prstGeom>
              <a:blipFill>
                <a:blip r:embed="rId7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圓角矩形 72">
                <a:extLst>
                  <a:ext uri="{FF2B5EF4-FFF2-40B4-BE49-F238E27FC236}">
                    <a16:creationId xmlns:a16="http://schemas.microsoft.com/office/drawing/2014/main" id="{65EBA6B1-4887-204B-A9B8-2F5775D545C2}"/>
                  </a:ext>
                </a:extLst>
              </p:cNvPr>
              <p:cNvSpPr/>
              <p:nvPr/>
            </p:nvSpPr>
            <p:spPr>
              <a:xfrm>
                <a:off x="5052501" y="3355535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圓角矩形 72">
                <a:extLst>
                  <a:ext uri="{FF2B5EF4-FFF2-40B4-BE49-F238E27FC236}">
                    <a16:creationId xmlns:a16="http://schemas.microsoft.com/office/drawing/2014/main" id="{65EBA6B1-4887-204B-A9B8-2F5775D54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501" y="3355535"/>
                <a:ext cx="555203" cy="46510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圓角矩形 73">
                <a:extLst>
                  <a:ext uri="{FF2B5EF4-FFF2-40B4-BE49-F238E27FC236}">
                    <a16:creationId xmlns:a16="http://schemas.microsoft.com/office/drawing/2014/main" id="{7A730307-E26B-2545-A2FE-5AD1481BCAD5}"/>
                  </a:ext>
                </a:extLst>
              </p:cNvPr>
              <p:cNvSpPr/>
              <p:nvPr/>
            </p:nvSpPr>
            <p:spPr>
              <a:xfrm>
                <a:off x="1400119" y="3344943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圓角矩形 73">
                <a:extLst>
                  <a:ext uri="{FF2B5EF4-FFF2-40B4-BE49-F238E27FC236}">
                    <a16:creationId xmlns:a16="http://schemas.microsoft.com/office/drawing/2014/main" id="{7A730307-E26B-2545-A2FE-5AD1481BCA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119" y="3344943"/>
                <a:ext cx="555203" cy="46510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圓角矩形 74">
                <a:extLst>
                  <a:ext uri="{FF2B5EF4-FFF2-40B4-BE49-F238E27FC236}">
                    <a16:creationId xmlns:a16="http://schemas.microsoft.com/office/drawing/2014/main" id="{20ADE35F-3077-2B43-8474-10B7BCBD9592}"/>
                  </a:ext>
                </a:extLst>
              </p:cNvPr>
              <p:cNvSpPr/>
              <p:nvPr/>
            </p:nvSpPr>
            <p:spPr>
              <a:xfrm>
                <a:off x="2129173" y="3354759"/>
                <a:ext cx="555203" cy="465105"/>
              </a:xfrm>
              <a:prstGeom prst="roundRect">
                <a:avLst/>
              </a:prstGeom>
              <a:solidFill>
                <a:schemeClr val="bg2">
                  <a:lumMod val="9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圓角矩形 74">
                <a:extLst>
                  <a:ext uri="{FF2B5EF4-FFF2-40B4-BE49-F238E27FC236}">
                    <a16:creationId xmlns:a16="http://schemas.microsoft.com/office/drawing/2014/main" id="{20ADE35F-3077-2B43-8474-10B7BCBD95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173" y="3354759"/>
                <a:ext cx="555203" cy="46510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圓角矩形 79">
                <a:extLst>
                  <a:ext uri="{FF2B5EF4-FFF2-40B4-BE49-F238E27FC236}">
                    <a16:creationId xmlns:a16="http://schemas.microsoft.com/office/drawing/2014/main" id="{F0ECB34C-66A1-A548-9FC2-65BA6C0AC462}"/>
                  </a:ext>
                </a:extLst>
              </p:cNvPr>
              <p:cNvSpPr/>
              <p:nvPr/>
            </p:nvSpPr>
            <p:spPr>
              <a:xfrm>
                <a:off x="6960450" y="4406444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圓角矩形 79">
                <a:extLst>
                  <a:ext uri="{FF2B5EF4-FFF2-40B4-BE49-F238E27FC236}">
                    <a16:creationId xmlns:a16="http://schemas.microsoft.com/office/drawing/2014/main" id="{F0ECB34C-66A1-A548-9FC2-65BA6C0AC4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450" y="4406444"/>
                <a:ext cx="555205" cy="465107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文字方塊 80">
            <a:extLst>
              <a:ext uri="{FF2B5EF4-FFF2-40B4-BE49-F238E27FC236}">
                <a16:creationId xmlns:a16="http://schemas.microsoft.com/office/drawing/2014/main" id="{D8475631-6E7B-E34D-A083-830F8C6A866C}"/>
              </a:ext>
            </a:extLst>
          </p:cNvPr>
          <p:cNvSpPr txBox="1"/>
          <p:nvPr/>
        </p:nvSpPr>
        <p:spPr>
          <a:xfrm>
            <a:off x="8414115" y="4313030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圓角矩形 81">
                <a:extLst>
                  <a:ext uri="{FF2B5EF4-FFF2-40B4-BE49-F238E27FC236}">
                    <a16:creationId xmlns:a16="http://schemas.microsoft.com/office/drawing/2014/main" id="{B165F2DE-53CE-A645-A941-2FF98C71F602}"/>
                  </a:ext>
                </a:extLst>
              </p:cNvPr>
              <p:cNvSpPr/>
              <p:nvPr/>
            </p:nvSpPr>
            <p:spPr>
              <a:xfrm>
                <a:off x="9156780" y="4402805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圓角矩形 81">
                <a:extLst>
                  <a:ext uri="{FF2B5EF4-FFF2-40B4-BE49-F238E27FC236}">
                    <a16:creationId xmlns:a16="http://schemas.microsoft.com/office/drawing/2014/main" id="{B165F2DE-53CE-A645-A941-2FF98C71F6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6780" y="4402805"/>
                <a:ext cx="555205" cy="465107"/>
              </a:xfrm>
              <a:prstGeom prst="roundRect">
                <a:avLst/>
              </a:prstGeom>
              <a:blipFill>
                <a:blip r:embed="rId12"/>
                <a:stretch>
                  <a:fillRect l="-43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圓角矩形 82">
                <a:extLst>
                  <a:ext uri="{FF2B5EF4-FFF2-40B4-BE49-F238E27FC236}">
                    <a16:creationId xmlns:a16="http://schemas.microsoft.com/office/drawing/2014/main" id="{165DB2C1-CC3F-3D4E-ACF5-B081D5C76F1E}"/>
                  </a:ext>
                </a:extLst>
              </p:cNvPr>
              <p:cNvSpPr/>
              <p:nvPr/>
            </p:nvSpPr>
            <p:spPr>
              <a:xfrm>
                <a:off x="9895546" y="4400788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圓角矩形 82">
                <a:extLst>
                  <a:ext uri="{FF2B5EF4-FFF2-40B4-BE49-F238E27FC236}">
                    <a16:creationId xmlns:a16="http://schemas.microsoft.com/office/drawing/2014/main" id="{165DB2C1-CC3F-3D4E-ACF5-B081D5C76F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5546" y="4400788"/>
                <a:ext cx="555205" cy="465107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48B0EC82-31AE-6C42-B240-4280F598BB33}"/>
              </a:ext>
            </a:extLst>
          </p:cNvPr>
          <p:cNvSpPr txBox="1"/>
          <p:nvPr/>
        </p:nvSpPr>
        <p:spPr>
          <a:xfrm>
            <a:off x="1313682" y="1908237"/>
            <a:ext cx="2660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solidFill>
                  <a:srgbClr val="FF0000"/>
                </a:solidFill>
              </a:rPr>
              <a:t>During training: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圓角矩形 83">
                <a:extLst>
                  <a:ext uri="{FF2B5EF4-FFF2-40B4-BE49-F238E27FC236}">
                    <a16:creationId xmlns:a16="http://schemas.microsoft.com/office/drawing/2014/main" id="{AD19FF6C-9C71-7E45-BD27-CEEEBD9F25B2}"/>
                  </a:ext>
                </a:extLst>
              </p:cNvPr>
              <p:cNvSpPr/>
              <p:nvPr/>
            </p:nvSpPr>
            <p:spPr>
              <a:xfrm>
                <a:off x="7710237" y="4409939"/>
                <a:ext cx="555205" cy="465107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TW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圓角矩形 83">
                <a:extLst>
                  <a:ext uri="{FF2B5EF4-FFF2-40B4-BE49-F238E27FC236}">
                    <a16:creationId xmlns:a16="http://schemas.microsoft.com/office/drawing/2014/main" id="{AD19FF6C-9C71-7E45-BD27-CEEEBD9F25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0237" y="4409939"/>
                <a:ext cx="555205" cy="465107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肘形接點 35">
            <a:extLst>
              <a:ext uri="{FF2B5EF4-FFF2-40B4-BE49-F238E27FC236}">
                <a16:creationId xmlns:a16="http://schemas.microsoft.com/office/drawing/2014/main" id="{4CD3AD9E-6DE6-D149-9455-E2E9A0DEF0A7}"/>
              </a:ext>
            </a:extLst>
          </p:cNvPr>
          <p:cNvCxnSpPr>
            <a:stCxn id="74" idx="0"/>
            <a:endCxn id="80" idx="0"/>
          </p:cNvCxnSpPr>
          <p:nvPr/>
        </p:nvCxnSpPr>
        <p:spPr>
          <a:xfrm rot="16200000" flipH="1">
            <a:off x="3927136" y="1095527"/>
            <a:ext cx="1061501" cy="5560332"/>
          </a:xfrm>
          <a:prstGeom prst="bentConnector3">
            <a:avLst>
              <a:gd name="adj1" fmla="val -2377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883F8233-787F-1B46-A9A4-C102F4640176}"/>
              </a:ext>
            </a:extLst>
          </p:cNvPr>
          <p:cNvCxnSpPr>
            <a:stCxn id="75" idx="0"/>
            <a:endCxn id="84" idx="0"/>
          </p:cNvCxnSpPr>
          <p:nvPr/>
        </p:nvCxnSpPr>
        <p:spPr>
          <a:xfrm rot="16200000" flipH="1">
            <a:off x="4669717" y="1091817"/>
            <a:ext cx="1055180" cy="5581065"/>
          </a:xfrm>
          <a:prstGeom prst="bentConnector3">
            <a:avLst>
              <a:gd name="adj1" fmla="val -4529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5ED05CEE-25ED-214B-955D-EA8641050653}"/>
              </a:ext>
            </a:extLst>
          </p:cNvPr>
          <p:cNvCxnSpPr>
            <a:cxnSpLocks/>
            <a:stCxn id="59" idx="0"/>
            <a:endCxn id="82" idx="0"/>
          </p:cNvCxnSpPr>
          <p:nvPr/>
        </p:nvCxnSpPr>
        <p:spPr>
          <a:xfrm rot="16200000" flipH="1">
            <a:off x="6498433" y="1466855"/>
            <a:ext cx="1045205" cy="4826694"/>
          </a:xfrm>
          <a:prstGeom prst="bentConnector3">
            <a:avLst>
              <a:gd name="adj1" fmla="val -6618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接點 84">
            <a:extLst>
              <a:ext uri="{FF2B5EF4-FFF2-40B4-BE49-F238E27FC236}">
                <a16:creationId xmlns:a16="http://schemas.microsoft.com/office/drawing/2014/main" id="{EA66705F-AF3E-134F-9189-4F1E16241373}"/>
              </a:ext>
            </a:extLst>
          </p:cNvPr>
          <p:cNvCxnSpPr>
            <a:stCxn id="73" idx="0"/>
            <a:endCxn id="83" idx="0"/>
          </p:cNvCxnSpPr>
          <p:nvPr/>
        </p:nvCxnSpPr>
        <p:spPr>
          <a:xfrm rot="16200000" flipH="1">
            <a:off x="7228999" y="1456638"/>
            <a:ext cx="1045253" cy="4843046"/>
          </a:xfrm>
          <a:prstGeom prst="bentConnector3">
            <a:avLst>
              <a:gd name="adj1" fmla="val -88901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265D9F96-E9B5-684D-8CA4-6C11F9013BDA}"/>
              </a:ext>
            </a:extLst>
          </p:cNvPr>
          <p:cNvSpPr txBox="1"/>
          <p:nvPr/>
        </p:nvSpPr>
        <p:spPr>
          <a:xfrm>
            <a:off x="7605139" y="5023283"/>
            <a:ext cx="2403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Ground truth sequence</a:t>
            </a:r>
            <a:endParaRPr kumimoji="1"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8EDC39D-1778-0733-96F3-69B7F81F1D5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4131963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8DF7-0551-55CD-1A68-45D579BD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Quick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0DF3F4-67AF-F8AB-AD2C-36A9897E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417C52-995D-2983-A15C-42B61CE62060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B40C30-C8DE-8013-07E6-4D85BB9CC1EE}"/>
              </a:ext>
            </a:extLst>
          </p:cNvPr>
          <p:cNvSpPr txBox="1"/>
          <p:nvPr/>
        </p:nvSpPr>
        <p:spPr>
          <a:xfrm>
            <a:off x="1223010" y="18745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BLEURT: Learning Robust Metrics for Text Generation, published by Google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 </a:t>
            </a:r>
            <a:r>
              <a:rPr kumimoji="1" lang="en-US" altLang="zh-TW" sz="2400" dirty="0">
                <a:solidFill>
                  <a:srgbClr val="FF0000"/>
                </a:solidFill>
              </a:rPr>
              <a:t>trains</a:t>
            </a:r>
            <a:r>
              <a:rPr kumimoji="1" lang="en-US" altLang="zh-TW" sz="2400" dirty="0"/>
              <a:t> BERT for a more robust evaluation metric.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</a:t>
            </a:r>
            <a:r>
              <a:rPr kumimoji="1" lang="en-US" altLang="zh-TW" sz="2400" dirty="0">
                <a:solidFill>
                  <a:srgbClr val="FF0000"/>
                </a:solidFill>
              </a:rPr>
              <a:t>machine translation</a:t>
            </a:r>
            <a:r>
              <a:rPr kumimoji="1" lang="en-US" altLang="zh-TW" sz="2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Also get hints from the name “</a:t>
            </a:r>
            <a:r>
              <a:rPr kumimoji="1" lang="en-US" altLang="zh-TW" sz="2400" u="sng" dirty="0"/>
              <a:t>BLEU</a:t>
            </a:r>
            <a:r>
              <a:rPr kumimoji="1" lang="en-US" altLang="zh-TW" sz="2400" dirty="0"/>
              <a:t>RT”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Trained checkpoint can be obtained. We don’t need to perform training.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A3138B8-3319-994D-652D-68B8F249388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667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9BE5F-7A50-2CB9-77B8-37FA7221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Motivations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35A744-D445-2A52-BE22-59B3F8C6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87A472-E3A1-476B-B6EB-B5EC88472E40}"/>
              </a:ext>
            </a:extLst>
          </p:cNvPr>
          <p:cNvSpPr txBox="1"/>
          <p:nvPr/>
        </p:nvSpPr>
        <p:spPr>
          <a:xfrm>
            <a:off x="1223010" y="18745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Learned</a:t>
            </a:r>
            <a:r>
              <a:rPr kumimoji="1" lang="en-US" altLang="zh-TW" sz="2400" dirty="0"/>
              <a:t> metrics can be tuned to </a:t>
            </a:r>
            <a:r>
              <a:rPr kumimoji="1" lang="en-US" altLang="zh-TW" sz="2400" dirty="0">
                <a:solidFill>
                  <a:srgbClr val="FF0000"/>
                </a:solidFill>
              </a:rPr>
              <a:t>measure task-specific </a:t>
            </a:r>
            <a:r>
              <a:rPr kumimoji="1" lang="en-US" altLang="zh-TW" sz="2400" dirty="0"/>
              <a:t>properties, such as fluency, faithfulness, grammar, or style.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NLG systems tend to get better over time, and therefore a model trained on ratings data from 2015 may fail to distinguish top performing systems in 2019, especially for newer research tasks.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678C66-3A0A-C7F9-0039-5C7E86C1A5E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62522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6DD2B-5343-9721-C1AE-6BCD1529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on Human Ratings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26CD7D-2CF6-12A2-AC1C-137068EF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43B721-F36B-0B82-9891-6C4B7E17CBCE}"/>
              </a:ext>
            </a:extLst>
          </p:cNvPr>
          <p:cNvSpPr/>
          <p:nvPr/>
        </p:nvSpPr>
        <p:spPr>
          <a:xfrm>
            <a:off x="3061508" y="1754193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3BE6E2-CF09-0C03-1479-B926B8E1E8A8}"/>
              </a:ext>
            </a:extLst>
          </p:cNvPr>
          <p:cNvSpPr/>
          <p:nvPr/>
        </p:nvSpPr>
        <p:spPr>
          <a:xfrm>
            <a:off x="3061508" y="2444949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27B39AC3-C609-B7A9-6731-AC70F700752D}"/>
              </a:ext>
            </a:extLst>
          </p:cNvPr>
          <p:cNvSpPr/>
          <p:nvPr/>
        </p:nvSpPr>
        <p:spPr>
          <a:xfrm>
            <a:off x="4695998" y="2199963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72BD301-6F0F-30F7-3476-4E45436F30AF}"/>
              </a:ext>
            </a:extLst>
          </p:cNvPr>
          <p:cNvSpPr/>
          <p:nvPr/>
        </p:nvSpPr>
        <p:spPr>
          <a:xfrm>
            <a:off x="5553248" y="2010609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ECB1F003-F079-E21A-D06C-ADFB141BA26D}"/>
              </a:ext>
            </a:extLst>
          </p:cNvPr>
          <p:cNvSpPr/>
          <p:nvPr/>
        </p:nvSpPr>
        <p:spPr>
          <a:xfrm>
            <a:off x="6953423" y="2211616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C2B191-5315-DCED-2D2F-2F0C3C0C3191}"/>
              </a:ext>
            </a:extLst>
          </p:cNvPr>
          <p:cNvSpPr/>
          <p:nvPr/>
        </p:nvSpPr>
        <p:spPr>
          <a:xfrm>
            <a:off x="7873538" y="2127386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 score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D24AD7-B50A-B140-E362-3C4B905F79C6}"/>
              </a:ext>
            </a:extLst>
          </p:cNvPr>
          <p:cNvSpPr/>
          <p:nvPr/>
        </p:nvSpPr>
        <p:spPr>
          <a:xfrm>
            <a:off x="3061508" y="3825613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9600BA-1218-2D42-498D-3337DD55A0D1}"/>
              </a:ext>
            </a:extLst>
          </p:cNvPr>
          <p:cNvSpPr/>
          <p:nvPr/>
        </p:nvSpPr>
        <p:spPr>
          <a:xfrm>
            <a:off x="3061508" y="4333489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5074CF0-CD38-BC35-FF85-75615B7B3F17}"/>
              </a:ext>
            </a:extLst>
          </p:cNvPr>
          <p:cNvSpPr/>
          <p:nvPr/>
        </p:nvSpPr>
        <p:spPr>
          <a:xfrm>
            <a:off x="5789468" y="4187936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62B943A1-28C1-7EFB-0C70-D1B0C5F79923}"/>
              </a:ext>
            </a:extLst>
          </p:cNvPr>
          <p:cNvSpPr/>
          <p:nvPr/>
        </p:nvSpPr>
        <p:spPr>
          <a:xfrm>
            <a:off x="6566708" y="3998582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1DD716C1-2C67-4D2F-BE22-5B8D8887C92F}"/>
              </a:ext>
            </a:extLst>
          </p:cNvPr>
          <p:cNvSpPr/>
          <p:nvPr/>
        </p:nvSpPr>
        <p:spPr>
          <a:xfrm>
            <a:off x="7966883" y="4199589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5EDEB1-1D6F-F9AB-A81E-537F3BF86462}"/>
              </a:ext>
            </a:extLst>
          </p:cNvPr>
          <p:cNvSpPr/>
          <p:nvPr/>
        </p:nvSpPr>
        <p:spPr>
          <a:xfrm>
            <a:off x="4511213" y="4024432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Human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6595FE4-9D08-F8D3-C937-72B88A3BC428}"/>
              </a:ext>
            </a:extLst>
          </p:cNvPr>
          <p:cNvSpPr txBox="1"/>
          <p:nvPr/>
        </p:nvSpPr>
        <p:spPr>
          <a:xfrm>
            <a:off x="1461306" y="1480229"/>
            <a:ext cx="126301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Traditional</a:t>
            </a:r>
            <a:endParaRPr kumimoji="1" lang="zh-TW" altLang="en-US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46F966-1720-C255-75D8-F5C91EB3EF74}"/>
              </a:ext>
            </a:extLst>
          </p:cNvPr>
          <p:cNvSpPr txBox="1"/>
          <p:nvPr/>
        </p:nvSpPr>
        <p:spPr>
          <a:xfrm>
            <a:off x="1504169" y="3358749"/>
            <a:ext cx="117729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Learning</a:t>
            </a:r>
            <a:endParaRPr kumimoji="1" lang="zh-TW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CC3AD6-924F-F0C9-5CB5-F2CF7530D6A3}"/>
              </a:ext>
            </a:extLst>
          </p:cNvPr>
          <p:cNvSpPr/>
          <p:nvPr/>
        </p:nvSpPr>
        <p:spPr>
          <a:xfrm>
            <a:off x="8810798" y="4024432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BAFAF8A-1EED-9F8B-58E3-CBCA9A2E8549}"/>
              </a:ext>
            </a:extLst>
          </p:cNvPr>
          <p:cNvCxnSpPr>
            <a:stCxn id="19" idx="0"/>
            <a:endCxn id="23" idx="0"/>
          </p:cNvCxnSpPr>
          <p:nvPr/>
        </p:nvCxnSpPr>
        <p:spPr>
          <a:xfrm rot="5400000" flipH="1" flipV="1">
            <a:off x="7205835" y="1874640"/>
            <a:ext cx="12700" cy="4299585"/>
          </a:xfrm>
          <a:prstGeom prst="bentConnector3">
            <a:avLst>
              <a:gd name="adj1" fmla="val 306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F05662-0B4E-1F43-B3B3-B190226E5D9E}"/>
              </a:ext>
            </a:extLst>
          </p:cNvPr>
          <p:cNvSpPr txBox="1"/>
          <p:nvPr/>
        </p:nvSpPr>
        <p:spPr>
          <a:xfrm>
            <a:off x="5421803" y="3270746"/>
            <a:ext cx="364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Mean </a:t>
            </a:r>
            <a:r>
              <a:rPr kumimoji="1" lang="en-US" altLang="zh-TW" dirty="0" err="1">
                <a:solidFill>
                  <a:srgbClr val="FF0000"/>
                </a:solidFill>
              </a:rPr>
              <a:t>squred</a:t>
            </a:r>
            <a:r>
              <a:rPr kumimoji="1" lang="en-US" altLang="zh-TW" dirty="0">
                <a:solidFill>
                  <a:srgbClr val="FF0000"/>
                </a:solidFill>
              </a:rPr>
              <a:t> error (regression loss)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CDC7963-3584-97EE-EBB8-C45E020FF65B}"/>
              </a:ext>
            </a:extLst>
          </p:cNvPr>
          <p:cNvCxnSpPr/>
          <p:nvPr/>
        </p:nvCxnSpPr>
        <p:spPr>
          <a:xfrm>
            <a:off x="1268730" y="3143250"/>
            <a:ext cx="9372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76D9174-3CE2-7EFC-5D5C-1FF6957C6150}"/>
              </a:ext>
            </a:extLst>
          </p:cNvPr>
          <p:cNvSpPr/>
          <p:nvPr/>
        </p:nvSpPr>
        <p:spPr>
          <a:xfrm>
            <a:off x="3061508" y="5061572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C66FC-B103-7AB1-F034-3B434F531E39}"/>
              </a:ext>
            </a:extLst>
          </p:cNvPr>
          <p:cNvSpPr/>
          <p:nvPr/>
        </p:nvSpPr>
        <p:spPr>
          <a:xfrm>
            <a:off x="3061508" y="5569448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A1A82202-02D8-3EE6-E6C3-952E13D18CC2}"/>
              </a:ext>
            </a:extLst>
          </p:cNvPr>
          <p:cNvSpPr/>
          <p:nvPr/>
        </p:nvSpPr>
        <p:spPr>
          <a:xfrm>
            <a:off x="4695998" y="5362748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B596D4AD-8CA9-0CFB-375F-690028CB2910}"/>
              </a:ext>
            </a:extLst>
          </p:cNvPr>
          <p:cNvSpPr/>
          <p:nvPr/>
        </p:nvSpPr>
        <p:spPr>
          <a:xfrm>
            <a:off x="5553248" y="5173394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Trained 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1CA01ADC-539D-3C36-D487-280D749294AC}"/>
              </a:ext>
            </a:extLst>
          </p:cNvPr>
          <p:cNvSpPr/>
          <p:nvPr/>
        </p:nvSpPr>
        <p:spPr>
          <a:xfrm>
            <a:off x="6953423" y="5374401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4DE033F-469C-1CAB-A293-1F9B4A2B0539}"/>
              </a:ext>
            </a:extLst>
          </p:cNvPr>
          <p:cNvSpPr/>
          <p:nvPr/>
        </p:nvSpPr>
        <p:spPr>
          <a:xfrm>
            <a:off x="7873538" y="5290171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4C01B4E-B9EA-FA4D-3231-1FF07B3015D6}"/>
              </a:ext>
            </a:extLst>
          </p:cNvPr>
          <p:cNvSpPr txBox="1"/>
          <p:nvPr/>
        </p:nvSpPr>
        <p:spPr>
          <a:xfrm>
            <a:off x="1504169" y="4104600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Training</a:t>
            </a:r>
            <a:endParaRPr kumimoji="1" lang="zh-TW" altLang="en-US" b="1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891F95C-F07A-E5D4-F517-3D965348F589}"/>
              </a:ext>
            </a:extLst>
          </p:cNvPr>
          <p:cNvSpPr txBox="1"/>
          <p:nvPr/>
        </p:nvSpPr>
        <p:spPr>
          <a:xfrm>
            <a:off x="1504169" y="5332009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Inference</a:t>
            </a:r>
            <a:endParaRPr kumimoji="1"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0A77AF2-7CAC-1A8E-8562-D98AC633FAC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36185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1AE638-53AF-2A7F-4A7C-16F288A8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11444"/>
                <a:ext cx="10058400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Step 0: Reference-candidate pairs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and the pre-trained BERT model</a:t>
                </a:r>
              </a:p>
              <a:p>
                <a:r>
                  <a:rPr kumimoji="1" lang="en-US" altLang="zh-TW" sz="2400" dirty="0"/>
                  <a:t>Step 1: Data augmentation for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to to perform pre-training</a:t>
                </a:r>
              </a:p>
              <a:p>
                <a:pPr marL="0" indent="0">
                  <a:buNone/>
                </a:pP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11444"/>
                <a:ext cx="10058400" cy="1033416"/>
              </a:xfrm>
              <a:blipFill>
                <a:blip r:embed="rId2"/>
                <a:stretch>
                  <a:fillRect l="-1009" t="-7229" b="-3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C26D1C-8586-817C-B7C0-F31BAC34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/>
              <p:nvPr/>
            </p:nvSpPr>
            <p:spPr>
              <a:xfrm>
                <a:off x="1154084" y="2844860"/>
                <a:ext cx="10058399" cy="280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2400" dirty="0"/>
                  <a:t>Data augmentation strategies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Random masking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Back-translation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Dropping words randomly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400" dirty="0"/>
                  <a:t>Total 6.5 million variants of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were created.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84" y="2844860"/>
                <a:ext cx="10058399" cy="2805063"/>
              </a:xfrm>
              <a:prstGeom prst="rect">
                <a:avLst/>
              </a:prstGeom>
              <a:blipFill>
                <a:blip r:embed="rId3"/>
                <a:stretch>
                  <a:fillRect l="-883" b="-40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F5BF329E-0116-498E-1E97-59DF8BD3594D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FFD888-3E01-F0C7-FFE2-8C7928AF661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72070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14638-E9D0-722E-838D-F6A40223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Random masking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DF5FD-D8FF-7A3D-5237-5B159563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014302-E722-AC7C-28EC-3F84EF1A23C0}"/>
              </a:ext>
            </a:extLst>
          </p:cNvPr>
          <p:cNvSpPr txBox="1"/>
          <p:nvPr/>
        </p:nvSpPr>
        <p:spPr>
          <a:xfrm>
            <a:off x="1323802" y="2518680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Token masking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6ED859-5BFB-3879-80DB-39D6BC1B126C}"/>
              </a:ext>
            </a:extLst>
          </p:cNvPr>
          <p:cNvSpPr txBox="1"/>
          <p:nvPr/>
        </p:nvSpPr>
        <p:spPr>
          <a:xfrm>
            <a:off x="1154084" y="1588770"/>
            <a:ext cx="1005839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Two kinds of masking strategies were adopted: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EC7737-547B-F0A2-3700-1227F0792D3C}"/>
              </a:ext>
            </a:extLst>
          </p:cNvPr>
          <p:cNvSpPr txBox="1"/>
          <p:nvPr/>
        </p:nvSpPr>
        <p:spPr>
          <a:xfrm>
            <a:off x="1323802" y="4037024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Span masking</a:t>
            </a:r>
            <a:endParaRPr kumimoji="1" lang="zh-TW" altLang="en-US" sz="2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3D086B-C1E6-DD90-ACE9-DF7D7BD79932}"/>
              </a:ext>
            </a:extLst>
          </p:cNvPr>
          <p:cNvSpPr txBox="1"/>
          <p:nvPr/>
        </p:nvSpPr>
        <p:spPr>
          <a:xfrm>
            <a:off x="1323802" y="318551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9EFE17-68E8-B3CD-7792-CF981095F024}"/>
              </a:ext>
            </a:extLst>
          </p:cNvPr>
          <p:cNvSpPr txBox="1"/>
          <p:nvPr/>
        </p:nvSpPr>
        <p:spPr>
          <a:xfrm>
            <a:off x="6471112" y="318551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 </a:t>
            </a:r>
            <a:r>
              <a:rPr kumimoji="1" lang="en-US" altLang="zh-TW" dirty="0"/>
              <a:t>a conference.</a:t>
            </a:r>
            <a:endParaRPr kumimoji="1" lang="zh-TW" altLang="en-US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1B80E8A-AB21-3A25-1E19-5C822E69A8E1}"/>
              </a:ext>
            </a:extLst>
          </p:cNvPr>
          <p:cNvCxnSpPr/>
          <p:nvPr/>
        </p:nvCxnSpPr>
        <p:spPr>
          <a:xfrm>
            <a:off x="5032004" y="3508684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158A1-9231-6228-EB9A-B87A2AFE9BAC}"/>
              </a:ext>
            </a:extLst>
          </p:cNvPr>
          <p:cNvSpPr txBox="1"/>
          <p:nvPr/>
        </p:nvSpPr>
        <p:spPr>
          <a:xfrm>
            <a:off x="1323802" y="468015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E71C53-336B-95A5-BDD9-5CED454B4B27}"/>
              </a:ext>
            </a:extLst>
          </p:cNvPr>
          <p:cNvSpPr txBox="1"/>
          <p:nvPr/>
        </p:nvSpPr>
        <p:spPr>
          <a:xfrm>
            <a:off x="6471112" y="468015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272BED4-ACF2-8C94-FB34-9A3848723FC3}"/>
              </a:ext>
            </a:extLst>
          </p:cNvPr>
          <p:cNvCxnSpPr/>
          <p:nvPr/>
        </p:nvCxnSpPr>
        <p:spPr>
          <a:xfrm>
            <a:off x="5032004" y="5003324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17780B-8BA9-5AC6-EBDF-2E24B9EE756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11164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4CF3C-D65F-1657-5EF1-4FEC5FB4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Backtranslation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46BCB-ADB8-97A1-BC68-16E762BE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95</a:t>
            </a:fld>
            <a:endParaRPr 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D7480AC-A57E-48E0-8365-FF00857AB9F1}"/>
              </a:ext>
            </a:extLst>
          </p:cNvPr>
          <p:cNvGrpSpPr/>
          <p:nvPr/>
        </p:nvGrpSpPr>
        <p:grpSpPr>
          <a:xfrm>
            <a:off x="1616201" y="2619054"/>
            <a:ext cx="8940269" cy="3091240"/>
            <a:chOff x="1209571" y="2706832"/>
            <a:chExt cx="6302396" cy="2076048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4AA3DB02-592D-953E-AA95-15FA28DD8BBF}"/>
                </a:ext>
              </a:extLst>
            </p:cNvPr>
            <p:cNvSpPr/>
            <p:nvPr/>
          </p:nvSpPr>
          <p:spPr>
            <a:xfrm>
              <a:off x="1209571" y="2708909"/>
              <a:ext cx="929847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向右箭號 5">
              <a:extLst>
                <a:ext uri="{FF2B5EF4-FFF2-40B4-BE49-F238E27FC236}">
                  <a16:creationId xmlns:a16="http://schemas.microsoft.com/office/drawing/2014/main" id="{3D236A6C-585A-022B-84C8-E1DC5A7EF363}"/>
                </a:ext>
              </a:extLst>
            </p:cNvPr>
            <p:cNvSpPr/>
            <p:nvPr/>
          </p:nvSpPr>
          <p:spPr>
            <a:xfrm>
              <a:off x="2303425" y="297523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FCE74CDB-0C40-0736-16FD-1559C17C9341}"/>
                </a:ext>
              </a:extLst>
            </p:cNvPr>
            <p:cNvSpPr/>
            <p:nvPr/>
          </p:nvSpPr>
          <p:spPr>
            <a:xfrm>
              <a:off x="6582124" y="2708909"/>
              <a:ext cx="929843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L2*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向右箭號 7">
              <a:extLst>
                <a:ext uri="{FF2B5EF4-FFF2-40B4-BE49-F238E27FC236}">
                  <a16:creationId xmlns:a16="http://schemas.microsoft.com/office/drawing/2014/main" id="{C1C94117-8677-F0C8-7F7B-08E00D488F16}"/>
                </a:ext>
              </a:extLst>
            </p:cNvPr>
            <p:cNvSpPr/>
            <p:nvPr/>
          </p:nvSpPr>
          <p:spPr>
            <a:xfrm>
              <a:off x="5925762" y="298537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向右箭號 8">
              <a:extLst>
                <a:ext uri="{FF2B5EF4-FFF2-40B4-BE49-F238E27FC236}">
                  <a16:creationId xmlns:a16="http://schemas.microsoft.com/office/drawing/2014/main" id="{B69169C1-80CC-B06F-404A-3EDD7628293F}"/>
                </a:ext>
              </a:extLst>
            </p:cNvPr>
            <p:cNvSpPr/>
            <p:nvPr/>
          </p:nvSpPr>
          <p:spPr>
            <a:xfrm rot="10800000">
              <a:off x="2303425" y="4330940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D42D7C5E-B669-1947-2705-95ED0D3F7B70}"/>
                </a:ext>
              </a:extLst>
            </p:cNvPr>
            <p:cNvSpPr/>
            <p:nvPr/>
          </p:nvSpPr>
          <p:spPr>
            <a:xfrm>
              <a:off x="1209575" y="4054477"/>
              <a:ext cx="929843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F588C0FE-EC81-B84D-895F-F062968D830A}"/>
                </a:ext>
              </a:extLst>
            </p:cNvPr>
            <p:cNvSpPr/>
            <p:nvPr/>
          </p:nvSpPr>
          <p:spPr>
            <a:xfrm>
              <a:off x="3023864" y="2706832"/>
              <a:ext cx="1388300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0CD9A2F3-1C94-66FB-6495-550554F1DB36}"/>
                </a:ext>
              </a:extLst>
            </p:cNvPr>
            <p:cNvSpPr/>
            <p:nvPr/>
          </p:nvSpPr>
          <p:spPr>
            <a:xfrm>
              <a:off x="4455459" y="2706832"/>
              <a:ext cx="138830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35E3C437-BBEE-8C42-3CD0-9294D98FF5B0}"/>
                </a:ext>
              </a:extLst>
            </p:cNvPr>
            <p:cNvSpPr/>
            <p:nvPr/>
          </p:nvSpPr>
          <p:spPr>
            <a:xfrm>
              <a:off x="3023864" y="4054477"/>
              <a:ext cx="1403118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8430F4C0-6B74-A540-A676-204A2997DF80}"/>
                </a:ext>
              </a:extLst>
            </p:cNvPr>
            <p:cNvSpPr/>
            <p:nvPr/>
          </p:nvSpPr>
          <p:spPr>
            <a:xfrm>
              <a:off x="4460759" y="4062790"/>
              <a:ext cx="139024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向右箭號 14">
              <a:extLst>
                <a:ext uri="{FF2B5EF4-FFF2-40B4-BE49-F238E27FC236}">
                  <a16:creationId xmlns:a16="http://schemas.microsoft.com/office/drawing/2014/main" id="{8DE04CE9-8D2B-6A81-4704-C93B1082CC41}"/>
                </a:ext>
              </a:extLst>
            </p:cNvPr>
            <p:cNvSpPr/>
            <p:nvPr/>
          </p:nvSpPr>
          <p:spPr>
            <a:xfrm rot="8227016">
              <a:off x="5801014" y="3951024"/>
              <a:ext cx="1015691" cy="206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C13D6C4-A0EA-181A-9689-327E2EAF0232}"/>
                </a:ext>
              </a:extLst>
            </p:cNvPr>
            <p:cNvSpPr txBox="1"/>
            <p:nvPr/>
          </p:nvSpPr>
          <p:spPr>
            <a:xfrm rot="5400000">
              <a:off x="1361546" y="3441411"/>
              <a:ext cx="537420" cy="585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4800" dirty="0">
                  <a:solidFill>
                    <a:schemeClr val="accent2">
                      <a:lumMod val="75000"/>
                    </a:schemeClr>
                  </a:solidFill>
                </a:rPr>
                <a:t>～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870D9E-D01B-D7B2-1EF2-1EEAEC294B44}"/>
              </a:ext>
            </a:extLst>
          </p:cNvPr>
          <p:cNvSpPr txBox="1"/>
          <p:nvPr/>
        </p:nvSpPr>
        <p:spPr>
          <a:xfrm>
            <a:off x="1501901" y="1585914"/>
            <a:ext cx="528751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L1: English; L2: French or German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B7D614-3157-0352-F4C8-7058CBED4D9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82854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755BB-8713-7DA7-30B5-22BBAD50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Dropping words randomly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740559-1BE6-D7EB-D4B1-FE007B39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8950834-F1D1-D068-A5D6-1B56E8964998}"/>
              </a:ext>
            </a:extLst>
          </p:cNvPr>
          <p:cNvSpPr txBox="1"/>
          <p:nvPr/>
        </p:nvSpPr>
        <p:spPr>
          <a:xfrm>
            <a:off x="1575262" y="334586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A9EBE9-A2D0-3901-2C8A-84FC7F2A970F}"/>
              </a:ext>
            </a:extLst>
          </p:cNvPr>
          <p:cNvSpPr txBox="1"/>
          <p:nvPr/>
        </p:nvSpPr>
        <p:spPr>
          <a:xfrm>
            <a:off x="6722572" y="334586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to Vancouver for attending a conference.</a:t>
            </a:r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72D464EB-56A8-EA8E-6025-56CDB24C815C}"/>
              </a:ext>
            </a:extLst>
          </p:cNvPr>
          <p:cNvCxnSpPr/>
          <p:nvPr/>
        </p:nvCxnSpPr>
        <p:spPr>
          <a:xfrm>
            <a:off x="5283464" y="3669029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8E58CC-1EA0-D49D-1E2C-7243A64067C3}"/>
              </a:ext>
            </a:extLst>
          </p:cNvPr>
          <p:cNvSpPr txBox="1"/>
          <p:nvPr/>
        </p:nvSpPr>
        <p:spPr>
          <a:xfrm>
            <a:off x="1513331" y="1825944"/>
            <a:ext cx="8807959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authors found it useful in their experiments to randomly drop words to create other examples.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3C79AC-F9D5-5E3C-9DA0-1A91BD7AED3C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464650-8A5A-77BD-027A-691A7F1EF00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221673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BD11B-E074-EEFA-A42F-46E78697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 3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3328"/>
                <a:ext cx="10058400" cy="1182731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Step 3: Pre-training each sentence pair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dirty="0"/>
                  <a:t> with the following tasks.</a:t>
                </a:r>
              </a:p>
              <a:p>
                <a:r>
                  <a:rPr kumimoji="1" lang="en-US" altLang="zh-TW" dirty="0"/>
                  <a:t>Note that this is not conventional BERT pre-training! It is 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multi-task pre-training</a:t>
                </a:r>
                <a:r>
                  <a:rPr kumimoji="1" lang="en-US" altLang="zh-TW" dirty="0"/>
                  <a:t>!</a:t>
                </a:r>
                <a:endParaRPr kumimoji="1" lang="en" altLang="zh-TW" dirty="0"/>
              </a:p>
              <a:p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3328"/>
                <a:ext cx="10058400" cy="1182731"/>
              </a:xfrm>
              <a:blipFill>
                <a:blip r:embed="rId2"/>
                <a:stretch>
                  <a:fillRect l="-631" t="-53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9FBA3-2ADC-C0A6-9994-661326CC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53B2D-00AE-276F-2636-80D1073B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26030"/>
            <a:ext cx="9858947" cy="22640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208862-6D30-39DE-072F-3E0632D16984}"/>
              </a:ext>
            </a:extLst>
          </p:cNvPr>
          <p:cNvSpPr txBox="1"/>
          <p:nvPr/>
        </p:nvSpPr>
        <p:spPr>
          <a:xfrm>
            <a:off x="8206740" y="4968476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Regression: mean squared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Multiclass: Cross-entropy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/>
              <p:nvPr/>
            </p:nvSpPr>
            <p:spPr>
              <a:xfrm>
                <a:off x="1314450" y="4968476"/>
                <a:ext cx="6057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Ground-truth values can be computed for each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1800" dirty="0"/>
                  <a:t> </a:t>
                </a:r>
                <a:r>
                  <a:rPr kumimoji="1" lang="en-US" altLang="zh-TW" dirty="0"/>
                  <a:t>pair!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Losses for the six tasks were sum up during pre-training.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4968476"/>
                <a:ext cx="6057900" cy="646331"/>
              </a:xfrm>
              <a:prstGeom prst="rect">
                <a:avLst/>
              </a:prstGeom>
              <a:blipFill>
                <a:blip r:embed="rId4"/>
                <a:stretch>
                  <a:fillRect l="-628" t="-3846" b="-13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中括弧 7">
            <a:extLst>
              <a:ext uri="{FF2B5EF4-FFF2-40B4-BE49-F238E27FC236}">
                <a16:creationId xmlns:a16="http://schemas.microsoft.com/office/drawing/2014/main" id="{DB0B9D7D-B168-B61B-48E0-C6A3F5BBD9B7}"/>
              </a:ext>
            </a:extLst>
          </p:cNvPr>
          <p:cNvSpPr/>
          <p:nvPr/>
        </p:nvSpPr>
        <p:spPr>
          <a:xfrm>
            <a:off x="1097280" y="2994173"/>
            <a:ext cx="91440" cy="1596224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E5F44762-3997-2CEE-D12C-972D09D544E1}"/>
              </a:ext>
            </a:extLst>
          </p:cNvPr>
          <p:cNvCxnSpPr>
            <a:stCxn id="8" idx="1"/>
            <a:endCxn id="7" idx="1"/>
          </p:cNvCxnSpPr>
          <p:nvPr/>
        </p:nvCxnSpPr>
        <p:spPr>
          <a:xfrm rot="10800000" flipH="1" flipV="1">
            <a:off x="1097280" y="3792284"/>
            <a:ext cx="217170" cy="1499357"/>
          </a:xfrm>
          <a:prstGeom prst="bentConnector3">
            <a:avLst>
              <a:gd name="adj1" fmla="val -1052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B1EAAE-3912-B350-9DF2-CDBA607DB24C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01ED25-262D-932A-F6ED-E1B69C2D90C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69455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4CDFFE-D5CE-1B71-8DE7-56DFF85F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 4: Backtranslation Likelihood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507CD8-D74D-70FE-2049-9904EC40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99598F-6363-923C-2FB9-A206CE700EA1}"/>
              </a:ext>
            </a:extLst>
          </p:cNvPr>
          <p:cNvSpPr txBox="1"/>
          <p:nvPr/>
        </p:nvSpPr>
        <p:spPr>
          <a:xfrm>
            <a:off x="1266825" y="1554480"/>
            <a:ext cx="965835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Existing translation models (trained) are needed.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EN-FR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DE-EN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Equations use EN-FR for an example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FA1B47-1269-19A3-3912-4304293C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34" y="3789781"/>
            <a:ext cx="4139111" cy="4041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208032-A2EF-E8DC-0886-291B35DA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34" y="4708370"/>
            <a:ext cx="3825966" cy="5951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B6A1C-C6D1-7F61-B40F-21843388F641}"/>
              </a:ext>
            </a:extLst>
          </p:cNvPr>
          <p:cNvSpPr txBox="1"/>
          <p:nvPr/>
        </p:nvSpPr>
        <p:spPr>
          <a:xfrm>
            <a:off x="3280410" y="4297680"/>
            <a:ext cx="609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Best translated French sentence (details absent in the paper)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6C480095-6782-8D7D-B43B-91E5C6B7E5E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540908" y="4193938"/>
            <a:ext cx="739503" cy="28840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/>
              <p:nvPr/>
            </p:nvSpPr>
            <p:spPr>
              <a:xfrm>
                <a:off x="6850380" y="3317725"/>
                <a:ext cx="2259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380" y="3317725"/>
                <a:ext cx="225933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DA1CFD91-FE4B-E423-730C-5931958F21E2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5952174" y="3502390"/>
            <a:ext cx="898207" cy="23758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775D3C-DC58-2734-C566-F5A4D6B8C4A4}"/>
              </a:ext>
            </a:extLst>
          </p:cNvPr>
          <p:cNvSpPr txBox="1"/>
          <p:nvPr/>
        </p:nvSpPr>
        <p:spPr>
          <a:xfrm>
            <a:off x="3638550" y="5425761"/>
            <a:ext cx="27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Backtranslation Likelihood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5B226138-3C24-40DC-F16F-C9B7C9F3697C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926080" y="5303521"/>
            <a:ext cx="712470" cy="30690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465ABF-6EE5-201B-A74D-D6BA116DBBC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36292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518A6-6422-9CC5-EAF2-5D949F58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Task 5 and Task 6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F0E8D4-1394-CC62-2459-26FEAC89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B06751-0D4C-DF57-91C3-6D44A8AC7D82}"/>
              </a:ext>
            </a:extLst>
          </p:cNvPr>
          <p:cNvSpPr txBox="1"/>
          <p:nvPr/>
        </p:nvSpPr>
        <p:spPr>
          <a:xfrm>
            <a:off x="1266825" y="1554480"/>
            <a:ext cx="965835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Textual 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We report the probability of three labels: </a:t>
            </a:r>
            <a:r>
              <a:rPr kumimoji="1" lang="en" altLang="zh-TW" sz="2400" dirty="0">
                <a:solidFill>
                  <a:srgbClr val="FF0000"/>
                </a:solidFill>
              </a:rPr>
              <a:t>Entail</a:t>
            </a:r>
            <a:r>
              <a:rPr kumimoji="1" lang="en" altLang="zh-TW" sz="2400" dirty="0"/>
              <a:t>, </a:t>
            </a:r>
            <a:r>
              <a:rPr kumimoji="1" lang="en" altLang="zh-TW" sz="2400" dirty="0">
                <a:solidFill>
                  <a:srgbClr val="FF0000"/>
                </a:solidFill>
              </a:rPr>
              <a:t>Contradict</a:t>
            </a:r>
            <a:r>
              <a:rPr kumimoji="1" lang="en" altLang="zh-TW" sz="2400" dirty="0"/>
              <a:t>, and </a:t>
            </a:r>
            <a:r>
              <a:rPr kumimoji="1" lang="en" altLang="zh-TW" sz="2400" dirty="0">
                <a:solidFill>
                  <a:srgbClr val="FF0000"/>
                </a:solidFill>
              </a:rPr>
              <a:t>Neutral</a:t>
            </a:r>
            <a:r>
              <a:rPr kumimoji="1" lang="en" altLang="zh-TW" sz="2400" dirty="0"/>
              <a:t>, using BERT fine-tuned on the MNLI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Backtranslation flag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A </a:t>
            </a:r>
            <a:r>
              <a:rPr kumimoji="1" lang="en" altLang="zh-TW" sz="2400" dirty="0">
                <a:solidFill>
                  <a:srgbClr val="FF0000"/>
                </a:solidFill>
              </a:rPr>
              <a:t>Boolean</a:t>
            </a:r>
            <a:r>
              <a:rPr kumimoji="1" lang="en" altLang="zh-TW" sz="2400" dirty="0"/>
              <a:t> that indicates whether the perturbation was generated with </a:t>
            </a:r>
            <a:r>
              <a:rPr kumimoji="1" lang="en" altLang="zh-TW" sz="2400" u="sng" dirty="0"/>
              <a:t>backtranslation</a:t>
            </a:r>
            <a:r>
              <a:rPr kumimoji="1" lang="en" altLang="zh-TW" sz="2400" dirty="0"/>
              <a:t> or with </a:t>
            </a:r>
            <a:r>
              <a:rPr kumimoji="1" lang="en" altLang="zh-TW" sz="2400" u="sng" dirty="0"/>
              <a:t>mask-filling</a:t>
            </a:r>
            <a:r>
              <a:rPr kumimoji="1" lang="en" altLang="zh-TW" sz="2400" dirty="0"/>
              <a:t>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377348-ACC6-94D9-8AD8-BFED721480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48863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1350</TotalTime>
  <Words>7553</Words>
  <Application>Microsoft Macintosh PowerPoint</Application>
  <PresentationFormat>寬螢幕</PresentationFormat>
  <Paragraphs>1667</Paragraphs>
  <Slides>102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102</vt:i4>
      </vt:variant>
    </vt:vector>
  </HeadingPairs>
  <TitlesOfParts>
    <vt:vector size="110" baseType="lpstr">
      <vt:lpstr>Microsoft JhengHei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自然語言處理與應用 Natural Language Processing and Applications</vt:lpstr>
      <vt:lpstr>Outline</vt:lpstr>
      <vt:lpstr>Natural Language Generation (NLG)</vt:lpstr>
      <vt:lpstr>Recap: Language Model</vt:lpstr>
      <vt:lpstr>Recap: Conditional Language Model</vt:lpstr>
      <vt:lpstr>Tasks of Conditional Language Model</vt:lpstr>
      <vt:lpstr>How to train a (Conditional) Language Model?</vt:lpstr>
      <vt:lpstr>How to train a (Conditional) Language Model?</vt:lpstr>
      <vt:lpstr>Teacher Forcing – Training Time</vt:lpstr>
      <vt:lpstr>Teacher Forcing – Testing Time</vt:lpstr>
      <vt:lpstr>Decoding Strategies</vt:lpstr>
      <vt:lpstr>Greedy Decoding</vt:lpstr>
      <vt:lpstr>Greedy Decoding – Best Selection Process</vt:lpstr>
      <vt:lpstr>Problem of Greedy Decoding</vt:lpstr>
      <vt:lpstr>Re-thinking Greedy Decoding</vt:lpstr>
      <vt:lpstr>Beam Search</vt:lpstr>
      <vt:lpstr>Beam Search (t=1)</vt:lpstr>
      <vt:lpstr>Beam Search (t=1)</vt:lpstr>
      <vt:lpstr>Beam Search (t=2)</vt:lpstr>
      <vt:lpstr>Beam Search (t=2)</vt:lpstr>
      <vt:lpstr>Beam Search (t=3)</vt:lpstr>
      <vt:lpstr>Beam Search (t=3)</vt:lpstr>
      <vt:lpstr>Beam Search (t=3)</vt:lpstr>
      <vt:lpstr>Beam Search (t=4)</vt:lpstr>
      <vt:lpstr>Beam Search (t=4)</vt:lpstr>
      <vt:lpstr>Beam Search (t=5)</vt:lpstr>
      <vt:lpstr>Beam Search (t=5)</vt:lpstr>
      <vt:lpstr>Beam Search (t=6)</vt:lpstr>
      <vt:lpstr>Beam Search (t=6)</vt:lpstr>
      <vt:lpstr>Stop Criterion (停止生成的情況)</vt:lpstr>
      <vt:lpstr>Problem of Beam Search</vt:lpstr>
      <vt:lpstr>Beam Search (t=6)</vt:lpstr>
      <vt:lpstr>Problem of Beam Search (1)</vt:lpstr>
      <vt:lpstr>Beam Search (t=6)</vt:lpstr>
      <vt:lpstr>Problem of Beam Search (2)</vt:lpstr>
      <vt:lpstr>Problem of Beam Search (2) – Continued.</vt:lpstr>
      <vt:lpstr>Problem of Beam Search (2) – Continued.</vt:lpstr>
      <vt:lpstr>Why is Beam Search so weak?</vt:lpstr>
      <vt:lpstr>Problem of Beam Search (2) – Continued.</vt:lpstr>
      <vt:lpstr>Problem of Beam Search (2) – Continued.</vt:lpstr>
      <vt:lpstr>Observation between BS and Pure Sampling</vt:lpstr>
      <vt:lpstr>Observation between BS and Pure Sampling</vt:lpstr>
      <vt:lpstr>Summary and the Thinking Route</vt:lpstr>
      <vt:lpstr>Sampling</vt:lpstr>
      <vt:lpstr>Top-k Sampling</vt:lpstr>
      <vt:lpstr>Top-p Sampling</vt:lpstr>
      <vt:lpstr>Top-p Sampling</vt:lpstr>
      <vt:lpstr>Top-p Sampling example</vt:lpstr>
      <vt:lpstr>Softmax</vt:lpstr>
      <vt:lpstr>Softmax</vt:lpstr>
      <vt:lpstr>Properties of Softmax Temperature</vt:lpstr>
      <vt:lpstr>Softmax Temperature</vt:lpstr>
      <vt:lpstr>Top-k and Top-p Sampling Improve Repetition</vt:lpstr>
      <vt:lpstr>The k value should be carefully picked</vt:lpstr>
      <vt:lpstr>Comparison for Top-k and Top-p Sampling</vt:lpstr>
      <vt:lpstr>Evaluations</vt:lpstr>
      <vt:lpstr>How to evaluate natural language generation? </vt:lpstr>
      <vt:lpstr>(Recap) Perplexity</vt:lpstr>
      <vt:lpstr>BLEU (Bilingual Evaluation Understudy)</vt:lpstr>
      <vt:lpstr>Precision and Recall</vt:lpstr>
      <vt:lpstr>Calculation of BLEU Score (Example)</vt:lpstr>
      <vt:lpstr>Calculation of BLEU Score (Example)</vt:lpstr>
      <vt:lpstr>Calculation of BLEU Score (Example)</vt:lpstr>
      <vt:lpstr>Why should we use modified precision?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Formula of BLEU Score (1)</vt:lpstr>
      <vt:lpstr>Formula of BLEU Score (2)</vt:lpstr>
      <vt:lpstr>What we’ve learned BLEU so far </vt:lpstr>
      <vt:lpstr>Brevity Penalty (BP)</vt:lpstr>
      <vt:lpstr>ROUGE Score</vt:lpstr>
      <vt:lpstr>ROUGE-1 Example</vt:lpstr>
      <vt:lpstr>ROUGE-2 Example</vt:lpstr>
      <vt:lpstr>ROUGE-L Example</vt:lpstr>
      <vt:lpstr>ROUGE-L Example</vt:lpstr>
      <vt:lpstr>Why do we need BLEU and ROUGE?</vt:lpstr>
      <vt:lpstr>Comparison for Human and Automatic Evaluations (e.g., BLEU and ROUGE)</vt:lpstr>
      <vt:lpstr>Issue of BLEU and ROUGE</vt:lpstr>
      <vt:lpstr>(Recap) BERT: Bidirectional Encoder Representations from Transformers</vt:lpstr>
      <vt:lpstr>BERTScore – Overview</vt:lpstr>
      <vt:lpstr>BERTScore – Steps</vt:lpstr>
      <vt:lpstr>BERTScore – Steps</vt:lpstr>
      <vt:lpstr>BERTScore – Importance Weighting</vt:lpstr>
      <vt:lpstr>Summary of BERTScore</vt:lpstr>
      <vt:lpstr>BLEURT – Quick Introduction</vt:lpstr>
      <vt:lpstr>BLEURT – Motivations</vt:lpstr>
      <vt:lpstr>Training on Human Ratings </vt:lpstr>
      <vt:lpstr>BLEURT – Steps</vt:lpstr>
      <vt:lpstr>Random masking</vt:lpstr>
      <vt:lpstr>Backtranslation</vt:lpstr>
      <vt:lpstr>Dropping words randomly</vt:lpstr>
      <vt:lpstr>BLEURT – Step 3</vt:lpstr>
      <vt:lpstr>Task 4: Backtranslation Likelihood</vt:lpstr>
      <vt:lpstr>Task 5 and Task 6</vt:lpstr>
      <vt:lpstr>BLEURT – Final Step</vt:lpstr>
      <vt:lpstr>Summary of BLEURT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169</cp:revision>
  <dcterms:created xsi:type="dcterms:W3CDTF">2025-02-07T09:05:59Z</dcterms:created>
  <dcterms:modified xsi:type="dcterms:W3CDTF">2025-04-14T04:53:30Z</dcterms:modified>
</cp:coreProperties>
</file>